
<file path=[Content_Types].xml><?xml version="1.0" encoding="utf-8"?>
<Types xmlns="http://schemas.openxmlformats.org/package/2006/content-types">
  <Default Extension="docx" ContentType="application/vnd.openxmlformats-officedocument.wordprocessingml.document"/>
  <Default Extension="emf" ContentType="image/x-em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1" r:id="rId1"/>
  </p:sldMasterIdLst>
  <p:notesMasterIdLst>
    <p:notesMasterId r:id="rId18"/>
  </p:notesMasterIdLst>
  <p:sldIdLst>
    <p:sldId id="256" r:id="rId2"/>
    <p:sldId id="277" r:id="rId3"/>
    <p:sldId id="278" r:id="rId4"/>
    <p:sldId id="262" r:id="rId5"/>
    <p:sldId id="258" r:id="rId6"/>
    <p:sldId id="276" r:id="rId7"/>
    <p:sldId id="268" r:id="rId8"/>
    <p:sldId id="260" r:id="rId9"/>
    <p:sldId id="266" r:id="rId10"/>
    <p:sldId id="264" r:id="rId11"/>
    <p:sldId id="279" r:id="rId12"/>
    <p:sldId id="280" r:id="rId13"/>
    <p:sldId id="281" r:id="rId14"/>
    <p:sldId id="282" r:id="rId15"/>
    <p:sldId id="271" r:id="rId16"/>
    <p:sldId id="270"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notes"/>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2224"/>
  </p:normalViewPr>
  <p:slideViewPr>
    <p:cSldViewPr snapToGrid="0" snapToObjects="1">
      <p:cViewPr varScale="1">
        <p:scale>
          <a:sx n="110" d="100"/>
          <a:sy n="110" d="100"/>
        </p:scale>
        <p:origin x="1680" y="16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200E9FF-4834-8C47-9770-27E0109110A7}" type="datetimeFigureOut">
              <a:rPr lang="en-US" smtClean="0"/>
              <a:t>8/25/20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99DF418-E7B9-F64F-8B44-6642A5C97001}" type="slidenum">
              <a:rPr lang="en-US" smtClean="0"/>
              <a:t>‹#›</a:t>
            </a:fld>
            <a:endParaRPr lang="en-US"/>
          </a:p>
        </p:txBody>
      </p:sp>
    </p:spTree>
    <p:extLst>
      <p:ext uri="{BB962C8B-B14F-4D97-AF65-F5344CB8AC3E}">
        <p14:creationId xmlns:p14="http://schemas.microsoft.com/office/powerpoint/2010/main" val="210366650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99DF418-E7B9-F64F-8B44-6642A5C97001}" type="slidenum">
              <a:rPr lang="en-US" smtClean="0"/>
              <a:t>1</a:t>
            </a:fld>
            <a:endParaRPr lang="en-US"/>
          </a:p>
        </p:txBody>
      </p:sp>
    </p:spTree>
    <p:extLst>
      <p:ext uri="{BB962C8B-B14F-4D97-AF65-F5344CB8AC3E}">
        <p14:creationId xmlns:p14="http://schemas.microsoft.com/office/powerpoint/2010/main" val="12006073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99DF418-E7B9-F64F-8B44-6642A5C97001}" type="slidenum">
              <a:rPr lang="en-US" smtClean="0"/>
              <a:t>3</a:t>
            </a:fld>
            <a:endParaRPr lang="en-US"/>
          </a:p>
        </p:txBody>
      </p:sp>
    </p:spTree>
    <p:extLst>
      <p:ext uri="{BB962C8B-B14F-4D97-AF65-F5344CB8AC3E}">
        <p14:creationId xmlns:p14="http://schemas.microsoft.com/office/powerpoint/2010/main" val="4009492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99DF418-E7B9-F64F-8B44-6642A5C97001}" type="slidenum">
              <a:rPr lang="en-US" smtClean="0"/>
              <a:t>4</a:t>
            </a:fld>
            <a:endParaRPr lang="en-US"/>
          </a:p>
        </p:txBody>
      </p:sp>
    </p:spTree>
    <p:extLst>
      <p:ext uri="{BB962C8B-B14F-4D97-AF65-F5344CB8AC3E}">
        <p14:creationId xmlns:p14="http://schemas.microsoft.com/office/powerpoint/2010/main" val="2466854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Goal</a:t>
            </a:r>
            <a:r>
              <a:rPr lang="en-US" baseline="0" dirty="0"/>
              <a:t> of the survey – interdisciplinary, perceptions, strategies</a:t>
            </a:r>
            <a:endParaRPr lang="en-US" dirty="0"/>
          </a:p>
        </p:txBody>
      </p:sp>
      <p:sp>
        <p:nvSpPr>
          <p:cNvPr id="4" name="Slide Number Placeholder 3"/>
          <p:cNvSpPr>
            <a:spLocks noGrp="1"/>
          </p:cNvSpPr>
          <p:nvPr>
            <p:ph type="sldNum" sz="quarter" idx="10"/>
          </p:nvPr>
        </p:nvSpPr>
        <p:spPr/>
        <p:txBody>
          <a:bodyPr/>
          <a:lstStyle/>
          <a:p>
            <a:fld id="{799DF418-E7B9-F64F-8B44-6642A5C97001}" type="slidenum">
              <a:rPr lang="en-US" smtClean="0"/>
              <a:t>5</a:t>
            </a:fld>
            <a:endParaRPr lang="en-US"/>
          </a:p>
        </p:txBody>
      </p:sp>
    </p:spTree>
    <p:extLst>
      <p:ext uri="{BB962C8B-B14F-4D97-AF65-F5344CB8AC3E}">
        <p14:creationId xmlns:p14="http://schemas.microsoft.com/office/powerpoint/2010/main" val="13334089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Survey details—who took, where we sent it</a:t>
            </a:r>
          </a:p>
          <a:p>
            <a:r>
              <a:rPr lang="en-US" dirty="0"/>
              <a:t>Workshops—Faculty</a:t>
            </a:r>
            <a:r>
              <a:rPr lang="en-US" baseline="0" dirty="0"/>
              <a:t> center, </a:t>
            </a:r>
            <a:r>
              <a:rPr lang="en-US" dirty="0"/>
              <a:t>AIA, LASA</a:t>
            </a:r>
          </a:p>
          <a:p>
            <a:r>
              <a:rPr lang="en-US" dirty="0"/>
              <a:t>Interviews</a:t>
            </a:r>
          </a:p>
        </p:txBody>
      </p:sp>
      <p:sp>
        <p:nvSpPr>
          <p:cNvPr id="4" name="Slide Number Placeholder 3"/>
          <p:cNvSpPr>
            <a:spLocks noGrp="1"/>
          </p:cNvSpPr>
          <p:nvPr>
            <p:ph type="sldNum" sz="quarter" idx="10"/>
          </p:nvPr>
        </p:nvSpPr>
        <p:spPr/>
        <p:txBody>
          <a:bodyPr/>
          <a:lstStyle/>
          <a:p>
            <a:fld id="{799DF418-E7B9-F64F-8B44-6642A5C97001}" type="slidenum">
              <a:rPr lang="en-US" smtClean="0"/>
              <a:t>6</a:t>
            </a:fld>
            <a:endParaRPr lang="en-US"/>
          </a:p>
        </p:txBody>
      </p:sp>
    </p:spTree>
    <p:extLst>
      <p:ext uri="{BB962C8B-B14F-4D97-AF65-F5344CB8AC3E}">
        <p14:creationId xmlns:p14="http://schemas.microsoft.com/office/powerpoint/2010/main" val="13334089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99DF418-E7B9-F64F-8B44-6642A5C97001}" type="slidenum">
              <a:rPr lang="en-US" smtClean="0"/>
              <a:t>7</a:t>
            </a:fld>
            <a:endParaRPr lang="en-US"/>
          </a:p>
        </p:txBody>
      </p:sp>
    </p:spTree>
    <p:extLst>
      <p:ext uri="{BB962C8B-B14F-4D97-AF65-F5344CB8AC3E}">
        <p14:creationId xmlns:p14="http://schemas.microsoft.com/office/powerpoint/2010/main" val="28504005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Simple regression </a:t>
            </a:r>
            <a:r>
              <a:rPr lang="en-US" dirty="0" err="1"/>
              <a:t>analysi</a:t>
            </a:r>
            <a:endParaRPr lang="en-US" dirty="0"/>
          </a:p>
        </p:txBody>
      </p:sp>
      <p:sp>
        <p:nvSpPr>
          <p:cNvPr id="4" name="Slide Number Placeholder 3"/>
          <p:cNvSpPr>
            <a:spLocks noGrp="1"/>
          </p:cNvSpPr>
          <p:nvPr>
            <p:ph type="sldNum" sz="quarter" idx="10"/>
          </p:nvPr>
        </p:nvSpPr>
        <p:spPr/>
        <p:txBody>
          <a:bodyPr/>
          <a:lstStyle/>
          <a:p>
            <a:fld id="{799DF418-E7B9-F64F-8B44-6642A5C97001}" type="slidenum">
              <a:rPr lang="en-US" smtClean="0"/>
              <a:t>8</a:t>
            </a:fld>
            <a:endParaRPr lang="en-US"/>
          </a:p>
        </p:txBody>
      </p:sp>
    </p:spTree>
    <p:extLst>
      <p:ext uri="{BB962C8B-B14F-4D97-AF65-F5344CB8AC3E}">
        <p14:creationId xmlns:p14="http://schemas.microsoft.com/office/powerpoint/2010/main" val="28209728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99DF418-E7B9-F64F-8B44-6642A5C97001}" type="slidenum">
              <a:rPr lang="en-US" smtClean="0"/>
              <a:t>9</a:t>
            </a:fld>
            <a:endParaRPr lang="en-US"/>
          </a:p>
        </p:txBody>
      </p:sp>
    </p:spTree>
    <p:extLst>
      <p:ext uri="{BB962C8B-B14F-4D97-AF65-F5344CB8AC3E}">
        <p14:creationId xmlns:p14="http://schemas.microsoft.com/office/powerpoint/2010/main" val="622230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99DF418-E7B9-F64F-8B44-6642A5C97001}" type="slidenum">
              <a:rPr lang="en-US" smtClean="0"/>
              <a:t>10</a:t>
            </a:fld>
            <a:endParaRPr lang="en-US"/>
          </a:p>
        </p:txBody>
      </p:sp>
    </p:spTree>
    <p:extLst>
      <p:ext uri="{BB962C8B-B14F-4D97-AF65-F5344CB8AC3E}">
        <p14:creationId xmlns:p14="http://schemas.microsoft.com/office/powerpoint/2010/main" val="40668783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99DF418-E7B9-F64F-8B44-6642A5C97001}" type="slidenum">
              <a:rPr lang="en-US" smtClean="0"/>
              <a:t>11</a:t>
            </a:fld>
            <a:endParaRPr lang="en-US"/>
          </a:p>
        </p:txBody>
      </p:sp>
    </p:spTree>
    <p:extLst>
      <p:ext uri="{BB962C8B-B14F-4D97-AF65-F5344CB8AC3E}">
        <p14:creationId xmlns:p14="http://schemas.microsoft.com/office/powerpoint/2010/main" val="26856550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99DF418-E7B9-F64F-8B44-6642A5C97001}" type="slidenum">
              <a:rPr lang="en-US" smtClean="0"/>
              <a:t>12</a:t>
            </a:fld>
            <a:endParaRPr lang="en-US"/>
          </a:p>
        </p:txBody>
      </p:sp>
    </p:spTree>
    <p:extLst>
      <p:ext uri="{BB962C8B-B14F-4D97-AF65-F5344CB8AC3E}">
        <p14:creationId xmlns:p14="http://schemas.microsoft.com/office/powerpoint/2010/main" val="15163070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99DF418-E7B9-F64F-8B44-6642A5C97001}" type="slidenum">
              <a:rPr lang="en-US" smtClean="0"/>
              <a:t>13</a:t>
            </a:fld>
            <a:endParaRPr lang="en-US"/>
          </a:p>
        </p:txBody>
      </p:sp>
    </p:spTree>
    <p:extLst>
      <p:ext uri="{BB962C8B-B14F-4D97-AF65-F5344CB8AC3E}">
        <p14:creationId xmlns:p14="http://schemas.microsoft.com/office/powerpoint/2010/main" val="8908222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99DF418-E7B9-F64F-8B44-6642A5C97001}" type="slidenum">
              <a:rPr lang="en-US" smtClean="0"/>
              <a:t>14</a:t>
            </a:fld>
            <a:endParaRPr lang="en-US"/>
          </a:p>
        </p:txBody>
      </p:sp>
    </p:spTree>
    <p:extLst>
      <p:ext uri="{BB962C8B-B14F-4D97-AF65-F5344CB8AC3E}">
        <p14:creationId xmlns:p14="http://schemas.microsoft.com/office/powerpoint/2010/main" val="13927302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99DF418-E7B9-F64F-8B44-6642A5C97001}" type="slidenum">
              <a:rPr lang="en-US" smtClean="0"/>
              <a:t>15</a:t>
            </a:fld>
            <a:endParaRPr lang="en-US"/>
          </a:p>
        </p:txBody>
      </p:sp>
    </p:spTree>
    <p:extLst>
      <p:ext uri="{BB962C8B-B14F-4D97-AF65-F5344CB8AC3E}">
        <p14:creationId xmlns:p14="http://schemas.microsoft.com/office/powerpoint/2010/main" val="42374359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99DF418-E7B9-F64F-8B44-6642A5C97001}" type="slidenum">
              <a:rPr lang="en-US" smtClean="0"/>
              <a:t>16</a:t>
            </a:fld>
            <a:endParaRPr lang="en-US"/>
          </a:p>
        </p:txBody>
      </p:sp>
    </p:spTree>
    <p:extLst>
      <p:ext uri="{BB962C8B-B14F-4D97-AF65-F5344CB8AC3E}">
        <p14:creationId xmlns:p14="http://schemas.microsoft.com/office/powerpoint/2010/main" val="30653949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6433720-2458-C64D-8FBC-A0D7E939DB8C}" type="datetimeFigureOut">
              <a:rPr lang="en-US" smtClean="0"/>
              <a:t>8/25/20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2F2632-8827-5540-9DDE-B47F4CAC4300}" type="slidenum">
              <a:rPr lang="en-US" smtClean="0"/>
              <a:t>‹#›</a:t>
            </a:fld>
            <a:endParaRPr lang="en-US"/>
          </a:p>
        </p:txBody>
      </p:sp>
    </p:spTree>
    <p:extLst>
      <p:ext uri="{BB962C8B-B14F-4D97-AF65-F5344CB8AC3E}">
        <p14:creationId xmlns:p14="http://schemas.microsoft.com/office/powerpoint/2010/main" val="22447925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6433720-2458-C64D-8FBC-A0D7E939DB8C}" type="datetimeFigureOut">
              <a:rPr lang="en-US" smtClean="0"/>
              <a:t>8/25/20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2F2632-8827-5540-9DDE-B47F4CAC4300}" type="slidenum">
              <a:rPr lang="en-US" smtClean="0"/>
              <a:t>‹#›</a:t>
            </a:fld>
            <a:endParaRPr lang="en-US"/>
          </a:p>
        </p:txBody>
      </p:sp>
    </p:spTree>
    <p:extLst>
      <p:ext uri="{BB962C8B-B14F-4D97-AF65-F5344CB8AC3E}">
        <p14:creationId xmlns:p14="http://schemas.microsoft.com/office/powerpoint/2010/main" val="126907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6433720-2458-C64D-8FBC-A0D7E939DB8C}" type="datetimeFigureOut">
              <a:rPr lang="en-US" smtClean="0"/>
              <a:t>8/25/20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2F2632-8827-5540-9DDE-B47F4CAC4300}" type="slidenum">
              <a:rPr lang="en-US" smtClean="0"/>
              <a:t>‹#›</a:t>
            </a:fld>
            <a:endParaRPr lang="en-US"/>
          </a:p>
        </p:txBody>
      </p:sp>
    </p:spTree>
    <p:extLst>
      <p:ext uri="{BB962C8B-B14F-4D97-AF65-F5344CB8AC3E}">
        <p14:creationId xmlns:p14="http://schemas.microsoft.com/office/powerpoint/2010/main" val="38359533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6433720-2458-C64D-8FBC-A0D7E939DB8C}" type="datetimeFigureOut">
              <a:rPr lang="en-US" smtClean="0"/>
              <a:t>8/25/20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52F2632-8827-5540-9DDE-B47F4CAC4300}" type="slidenum">
              <a:rPr lang="en-US" smtClean="0"/>
              <a:t>‹#›</a:t>
            </a:fld>
            <a:endParaRPr lang="en-US"/>
          </a:p>
        </p:txBody>
      </p:sp>
    </p:spTree>
    <p:extLst>
      <p:ext uri="{BB962C8B-B14F-4D97-AF65-F5344CB8AC3E}">
        <p14:creationId xmlns:p14="http://schemas.microsoft.com/office/powerpoint/2010/main" val="34600848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6433720-2458-C64D-8FBC-A0D7E939DB8C}" type="datetimeFigureOut">
              <a:rPr lang="en-US" smtClean="0"/>
              <a:t>8/25/20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52F2632-8827-5540-9DDE-B47F4CAC4300}" type="slidenum">
              <a:rPr lang="en-US" smtClean="0"/>
              <a:t>‹#›</a:t>
            </a:fld>
            <a:endParaRPr lang="en-US"/>
          </a:p>
        </p:txBody>
      </p:sp>
    </p:spTree>
    <p:extLst>
      <p:ext uri="{BB962C8B-B14F-4D97-AF65-F5344CB8AC3E}">
        <p14:creationId xmlns:p14="http://schemas.microsoft.com/office/powerpoint/2010/main" val="40554448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6433720-2458-C64D-8FBC-A0D7E939DB8C}" type="datetimeFigureOut">
              <a:rPr lang="en-US" smtClean="0"/>
              <a:t>8/25/20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52F2632-8827-5540-9DDE-B47F4CAC4300}" type="slidenum">
              <a:rPr lang="en-US" smtClean="0"/>
              <a:t>‹#›</a:t>
            </a:fld>
            <a:endParaRPr lang="en-US"/>
          </a:p>
        </p:txBody>
      </p:sp>
    </p:spTree>
    <p:extLst>
      <p:ext uri="{BB962C8B-B14F-4D97-AF65-F5344CB8AC3E}">
        <p14:creationId xmlns:p14="http://schemas.microsoft.com/office/powerpoint/2010/main" val="37800812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6433720-2458-C64D-8FBC-A0D7E939DB8C}" type="datetimeFigureOut">
              <a:rPr lang="en-US" smtClean="0"/>
              <a:t>8/25/20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52F2632-8827-5540-9DDE-B47F4CAC4300}" type="slidenum">
              <a:rPr lang="en-US" smtClean="0"/>
              <a:t>‹#›</a:t>
            </a:fld>
            <a:endParaRPr lang="en-US"/>
          </a:p>
        </p:txBody>
      </p:sp>
    </p:spTree>
    <p:extLst>
      <p:ext uri="{BB962C8B-B14F-4D97-AF65-F5344CB8AC3E}">
        <p14:creationId xmlns:p14="http://schemas.microsoft.com/office/powerpoint/2010/main" val="26550204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6433720-2458-C64D-8FBC-A0D7E939DB8C}" type="datetimeFigureOut">
              <a:rPr lang="en-US" smtClean="0"/>
              <a:t>8/25/20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52F2632-8827-5540-9DDE-B47F4CAC4300}" type="slidenum">
              <a:rPr lang="en-US" smtClean="0"/>
              <a:t>‹#›</a:t>
            </a:fld>
            <a:endParaRPr lang="en-US"/>
          </a:p>
        </p:txBody>
      </p:sp>
    </p:spTree>
    <p:extLst>
      <p:ext uri="{BB962C8B-B14F-4D97-AF65-F5344CB8AC3E}">
        <p14:creationId xmlns:p14="http://schemas.microsoft.com/office/powerpoint/2010/main" val="14407873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6433720-2458-C64D-8FBC-A0D7E939DB8C}" type="datetimeFigureOut">
              <a:rPr lang="en-US" smtClean="0"/>
              <a:t>8/25/20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52F2632-8827-5540-9DDE-B47F4CAC4300}" type="slidenum">
              <a:rPr lang="en-US" smtClean="0"/>
              <a:t>‹#›</a:t>
            </a:fld>
            <a:endParaRPr lang="en-US"/>
          </a:p>
        </p:txBody>
      </p:sp>
    </p:spTree>
    <p:extLst>
      <p:ext uri="{BB962C8B-B14F-4D97-AF65-F5344CB8AC3E}">
        <p14:creationId xmlns:p14="http://schemas.microsoft.com/office/powerpoint/2010/main" val="30304469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6433720-2458-C64D-8FBC-A0D7E939DB8C}" type="datetimeFigureOut">
              <a:rPr lang="en-US" smtClean="0"/>
              <a:t>8/25/20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2F2632-8827-5540-9DDE-B47F4CAC4300}" type="slidenum">
              <a:rPr lang="en-US" smtClean="0"/>
              <a:t>‹#›</a:t>
            </a:fld>
            <a:endParaRPr lang="en-US"/>
          </a:p>
        </p:txBody>
      </p:sp>
    </p:spTree>
    <p:extLst>
      <p:ext uri="{BB962C8B-B14F-4D97-AF65-F5344CB8AC3E}">
        <p14:creationId xmlns:p14="http://schemas.microsoft.com/office/powerpoint/2010/main" val="11000314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6433720-2458-C64D-8FBC-A0D7E939DB8C}" type="datetimeFigureOut">
              <a:rPr lang="en-US" smtClean="0"/>
              <a:t>8/25/20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2F2632-8827-5540-9DDE-B47F4CAC4300}" type="slidenum">
              <a:rPr lang="en-US" smtClean="0"/>
              <a:t>‹#›</a:t>
            </a:fld>
            <a:endParaRPr lang="en-US"/>
          </a:p>
        </p:txBody>
      </p:sp>
    </p:spTree>
    <p:extLst>
      <p:ext uri="{BB962C8B-B14F-4D97-AF65-F5344CB8AC3E}">
        <p14:creationId xmlns:p14="http://schemas.microsoft.com/office/powerpoint/2010/main" val="10840776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6433720-2458-C64D-8FBC-A0D7E939DB8C}" type="datetimeFigureOut">
              <a:rPr lang="en-US" smtClean="0"/>
              <a:t>8/25/20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2F2632-8827-5540-9DDE-B47F4CAC4300}" type="slidenum">
              <a:rPr lang="en-US" smtClean="0"/>
              <a:t>‹#›</a:t>
            </a:fld>
            <a:endParaRPr lang="en-US"/>
          </a:p>
        </p:txBody>
      </p:sp>
    </p:spTree>
    <p:extLst>
      <p:ext uri="{BB962C8B-B14F-4D97-AF65-F5344CB8AC3E}">
        <p14:creationId xmlns:p14="http://schemas.microsoft.com/office/powerpoint/2010/main" val="1098304253"/>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4.jpg"/><Relationship Id="rId4" Type="http://schemas.openxmlformats.org/officeDocument/2006/relationships/image" Target="../media/image3.jp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5.emf"/><Relationship Id="rId4" Type="http://schemas.openxmlformats.org/officeDocument/2006/relationships/package" Target="../embeddings/Microsoft_Word_Document.docx"/></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a:solidFill>
                  <a:srgbClr val="3366FF"/>
                </a:solidFill>
              </a:rPr>
              <a:t>Archaeological Fieldwork and Family Life: Assessing the Challenges and the Rewards</a:t>
            </a:r>
          </a:p>
        </p:txBody>
      </p:sp>
      <p:sp>
        <p:nvSpPr>
          <p:cNvPr id="3" name="Subtitle 2"/>
          <p:cNvSpPr>
            <a:spLocks noGrp="1"/>
          </p:cNvSpPr>
          <p:nvPr>
            <p:ph type="subTitle" idx="1"/>
          </p:nvPr>
        </p:nvSpPr>
        <p:spPr/>
        <p:txBody>
          <a:bodyPr/>
          <a:lstStyle/>
          <a:p>
            <a:r>
              <a:rPr lang="en-US" dirty="0">
                <a:solidFill>
                  <a:srgbClr val="3366FF"/>
                </a:solidFill>
              </a:rPr>
              <a:t>Gretchen E. Meyers and Stephanie McNulty</a:t>
            </a:r>
          </a:p>
          <a:p>
            <a:r>
              <a:rPr lang="en-US" dirty="0">
                <a:solidFill>
                  <a:srgbClr val="3366FF"/>
                </a:solidFill>
              </a:rPr>
              <a:t>Franklin &amp; Marshall College</a:t>
            </a:r>
          </a:p>
        </p:txBody>
      </p:sp>
    </p:spTree>
    <p:extLst>
      <p:ext uri="{BB962C8B-B14F-4D97-AF65-F5344CB8AC3E}">
        <p14:creationId xmlns:p14="http://schemas.microsoft.com/office/powerpoint/2010/main" val="10878834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30718A-86D6-9D41-A951-3836FE2BC0DC}"/>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D126D757-52CB-6946-8656-50EECD155331}"/>
              </a:ext>
            </a:extLst>
          </p:cNvPr>
          <p:cNvPicPr>
            <a:picLocks noGrp="1" noChangeAspect="1"/>
          </p:cNvPicPr>
          <p:nvPr>
            <p:ph idx="1"/>
          </p:nvPr>
        </p:nvPicPr>
        <p:blipFill>
          <a:blip r:embed="rId2"/>
          <a:stretch>
            <a:fillRect/>
          </a:stretch>
        </p:blipFill>
        <p:spPr>
          <a:xfrm>
            <a:off x="1583087" y="1600200"/>
            <a:ext cx="5977826" cy="4525963"/>
          </a:xfrm>
        </p:spPr>
      </p:pic>
    </p:spTree>
    <p:extLst>
      <p:ext uri="{BB962C8B-B14F-4D97-AF65-F5344CB8AC3E}">
        <p14:creationId xmlns:p14="http://schemas.microsoft.com/office/powerpoint/2010/main" val="40051505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a:solidFill>
                  <a:srgbClr val="3366FF"/>
                </a:solidFill>
              </a:rPr>
              <a:t>Archaeological Fieldwork and Family Life: Assessing the Challenges and the Rewards</a:t>
            </a:r>
          </a:p>
        </p:txBody>
      </p:sp>
      <p:sp>
        <p:nvSpPr>
          <p:cNvPr id="3" name="Subtitle 2"/>
          <p:cNvSpPr>
            <a:spLocks noGrp="1"/>
          </p:cNvSpPr>
          <p:nvPr>
            <p:ph type="subTitle" idx="1"/>
          </p:nvPr>
        </p:nvSpPr>
        <p:spPr/>
        <p:txBody>
          <a:bodyPr/>
          <a:lstStyle/>
          <a:p>
            <a:r>
              <a:rPr lang="en-US" dirty="0">
                <a:solidFill>
                  <a:srgbClr val="3366FF"/>
                </a:solidFill>
              </a:rPr>
              <a:t>Gretchen E. Meyers and Stephanie McNulty</a:t>
            </a:r>
          </a:p>
          <a:p>
            <a:r>
              <a:rPr lang="en-US" dirty="0">
                <a:solidFill>
                  <a:srgbClr val="3366FF"/>
                </a:solidFill>
              </a:rPr>
              <a:t>Franklin &amp; Marshall College</a:t>
            </a:r>
          </a:p>
        </p:txBody>
      </p:sp>
    </p:spTree>
    <p:extLst>
      <p:ext uri="{BB962C8B-B14F-4D97-AF65-F5344CB8AC3E}">
        <p14:creationId xmlns:p14="http://schemas.microsoft.com/office/powerpoint/2010/main" val="7620197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74638"/>
            <a:ext cx="8229600" cy="1143000"/>
          </a:xfrm>
        </p:spPr>
        <p:txBody>
          <a:bodyPr/>
          <a:lstStyle/>
          <a:p>
            <a:r>
              <a:rPr lang="en-US" dirty="0">
                <a:solidFill>
                  <a:srgbClr val="3366FF"/>
                </a:solidFill>
              </a:rPr>
              <a:t>Gretchen’s story</a:t>
            </a:r>
          </a:p>
        </p:txBody>
      </p:sp>
      <p:pic>
        <p:nvPicPr>
          <p:cNvPr id="6" name="Content Placeholder 5" descr="920391_745303858260_1788825310_o.jpg"/>
          <p:cNvPicPr>
            <a:picLocks noGrp="1" noChangeAspect="1"/>
          </p:cNvPicPr>
          <p:nvPr>
            <p:ph sz="half" idx="4294967295"/>
          </p:nvPr>
        </p:nvPicPr>
        <p:blipFill>
          <a:blip r:embed="rId3">
            <a:extLst>
              <a:ext uri="{28A0092B-C50C-407E-A947-70E740481C1C}">
                <a14:useLocalDpi xmlns:a14="http://schemas.microsoft.com/office/drawing/2010/main" val="0"/>
              </a:ext>
            </a:extLst>
          </a:blip>
          <a:srcRect t="-24712" b="-24712"/>
          <a:stretch>
            <a:fillRect/>
          </a:stretch>
        </p:blipFill>
        <p:spPr>
          <a:xfrm>
            <a:off x="152400" y="1136420"/>
            <a:ext cx="3251200" cy="3643543"/>
          </a:xfrm>
        </p:spPr>
      </p:pic>
      <p:pic>
        <p:nvPicPr>
          <p:cNvPr id="7" name="Content Placeholder 6" descr="1931204_531116750940_7385599_n.jpg"/>
          <p:cNvPicPr>
            <a:picLocks noGrp="1" noChangeAspect="1"/>
          </p:cNvPicPr>
          <p:nvPr>
            <p:ph sz="half" idx="4294967295"/>
          </p:nvPr>
        </p:nvPicPr>
        <p:blipFill>
          <a:blip r:embed="rId4">
            <a:extLst>
              <a:ext uri="{28A0092B-C50C-407E-A947-70E740481C1C}">
                <a14:useLocalDpi xmlns:a14="http://schemas.microsoft.com/office/drawing/2010/main" val="0"/>
              </a:ext>
            </a:extLst>
          </a:blip>
          <a:srcRect l="16538" r="16538"/>
          <a:stretch>
            <a:fillRect/>
          </a:stretch>
        </p:blipFill>
        <p:spPr>
          <a:xfrm>
            <a:off x="2997200" y="3126581"/>
            <a:ext cx="2950685" cy="3306763"/>
          </a:xfrm>
        </p:spPr>
      </p:pic>
      <p:pic>
        <p:nvPicPr>
          <p:cNvPr id="3" name="Picture 2" descr="IMG_5463.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00285" y="1417638"/>
            <a:ext cx="2924175" cy="3898900"/>
          </a:xfrm>
          <a:prstGeom prst="rect">
            <a:avLst/>
          </a:prstGeom>
        </p:spPr>
      </p:pic>
    </p:spTree>
    <p:extLst>
      <p:ext uri="{BB962C8B-B14F-4D97-AF65-F5344CB8AC3E}">
        <p14:creationId xmlns:p14="http://schemas.microsoft.com/office/powerpoint/2010/main" val="41183393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3366FF"/>
                </a:solidFill>
              </a:rPr>
              <a:t>Methodology</a:t>
            </a:r>
          </a:p>
        </p:txBody>
      </p:sp>
      <p:sp>
        <p:nvSpPr>
          <p:cNvPr id="3" name="Content Placeholder 2"/>
          <p:cNvSpPr>
            <a:spLocks noGrp="1"/>
          </p:cNvSpPr>
          <p:nvPr>
            <p:ph idx="1"/>
          </p:nvPr>
        </p:nvSpPr>
        <p:spPr/>
        <p:txBody>
          <a:bodyPr>
            <a:noAutofit/>
          </a:bodyPr>
          <a:lstStyle/>
          <a:p>
            <a:pPr marL="0" indent="0">
              <a:buNone/>
            </a:pPr>
            <a:r>
              <a:rPr lang="en-US" sz="1800" dirty="0">
                <a:solidFill>
                  <a:srgbClr val="3366FF"/>
                </a:solidFill>
              </a:rPr>
              <a:t>Part I: The Survey</a:t>
            </a:r>
          </a:p>
          <a:p>
            <a:r>
              <a:rPr lang="en-US" sz="1800" dirty="0">
                <a:solidFill>
                  <a:srgbClr val="3366FF"/>
                </a:solidFill>
              </a:rPr>
              <a:t>Administered through professional associations, social media, word of mouth</a:t>
            </a:r>
          </a:p>
          <a:p>
            <a:r>
              <a:rPr lang="en-US" sz="1800" dirty="0">
                <a:solidFill>
                  <a:srgbClr val="3366FF"/>
                </a:solidFill>
              </a:rPr>
              <a:t>480 people completed the survey (171 male and 309 female)</a:t>
            </a:r>
          </a:p>
          <a:p>
            <a:r>
              <a:rPr lang="en-US" sz="1800" dirty="0">
                <a:solidFill>
                  <a:srgbClr val="3366FF"/>
                </a:solidFill>
              </a:rPr>
              <a:t> Age</a:t>
            </a:r>
          </a:p>
          <a:p>
            <a:pPr lvl="1"/>
            <a:r>
              <a:rPr lang="en-US" sz="1800" dirty="0">
                <a:solidFill>
                  <a:srgbClr val="3366FF"/>
                </a:solidFill>
              </a:rPr>
              <a:t>20-35: 117</a:t>
            </a:r>
          </a:p>
          <a:p>
            <a:pPr lvl="1"/>
            <a:r>
              <a:rPr lang="en-US" sz="1800" dirty="0">
                <a:solidFill>
                  <a:srgbClr val="3366FF"/>
                </a:solidFill>
              </a:rPr>
              <a:t>36-50: 259</a:t>
            </a:r>
          </a:p>
          <a:p>
            <a:pPr lvl="1"/>
            <a:r>
              <a:rPr lang="en-US" sz="1800" dirty="0">
                <a:solidFill>
                  <a:srgbClr val="3366FF"/>
                </a:solidFill>
              </a:rPr>
              <a:t> 51+: 124</a:t>
            </a:r>
          </a:p>
          <a:p>
            <a:pPr marL="342900" lvl="1" indent="-342900">
              <a:buFont typeface="Arial"/>
              <a:buChar char="•"/>
            </a:pPr>
            <a:r>
              <a:rPr lang="en-US" sz="1800" dirty="0">
                <a:solidFill>
                  <a:srgbClr val="3366FF"/>
                </a:solidFill>
              </a:rPr>
              <a:t>Fields represented: Sociology (52), Biology (155), Archaeology (13), Political Science (28), Physical Sciences (11), Geological Studies (16), Anthropology (11)</a:t>
            </a:r>
          </a:p>
          <a:p>
            <a:r>
              <a:rPr lang="en-US" sz="1800" dirty="0">
                <a:solidFill>
                  <a:srgbClr val="3366FF"/>
                </a:solidFill>
              </a:rPr>
              <a:t>Institution</a:t>
            </a:r>
          </a:p>
          <a:p>
            <a:pPr lvl="1"/>
            <a:r>
              <a:rPr lang="en-US" sz="1800" dirty="0">
                <a:solidFill>
                  <a:srgbClr val="3366FF"/>
                </a:solidFill>
              </a:rPr>
              <a:t>Community College:  5</a:t>
            </a:r>
          </a:p>
          <a:p>
            <a:pPr lvl="1"/>
            <a:r>
              <a:rPr lang="en-US" sz="1800" dirty="0">
                <a:solidFill>
                  <a:srgbClr val="3366FF"/>
                </a:solidFill>
              </a:rPr>
              <a:t>Four year undergraduate: 89</a:t>
            </a:r>
          </a:p>
          <a:p>
            <a:pPr lvl="1"/>
            <a:r>
              <a:rPr lang="en-US" sz="1800" dirty="0">
                <a:solidFill>
                  <a:srgbClr val="3366FF"/>
                </a:solidFill>
              </a:rPr>
              <a:t>Graduate degree granting: 317</a:t>
            </a:r>
          </a:p>
          <a:p>
            <a:pPr lvl="1"/>
            <a:r>
              <a:rPr lang="en-US" sz="1800" dirty="0">
                <a:solidFill>
                  <a:srgbClr val="3366FF"/>
                </a:solidFill>
              </a:rPr>
              <a:t>Other: 63</a:t>
            </a:r>
          </a:p>
          <a:p>
            <a:pPr marL="457200" lvl="1" indent="0">
              <a:buNone/>
            </a:pPr>
            <a:endParaRPr lang="en-US" sz="1800" dirty="0">
              <a:solidFill>
                <a:srgbClr val="3366FF"/>
              </a:solidFill>
            </a:endParaRPr>
          </a:p>
          <a:p>
            <a:pPr lvl="1"/>
            <a:endParaRPr lang="en-US" sz="1800" dirty="0">
              <a:solidFill>
                <a:srgbClr val="3366FF"/>
              </a:solidFill>
            </a:endParaRPr>
          </a:p>
        </p:txBody>
      </p:sp>
    </p:spTree>
    <p:extLst>
      <p:ext uri="{BB962C8B-B14F-4D97-AF65-F5344CB8AC3E}">
        <p14:creationId xmlns:p14="http://schemas.microsoft.com/office/powerpoint/2010/main" val="17481191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3366FF"/>
                </a:solidFill>
              </a:rPr>
              <a:t>Methodology</a:t>
            </a:r>
          </a:p>
        </p:txBody>
      </p:sp>
      <p:sp>
        <p:nvSpPr>
          <p:cNvPr id="3" name="Content Placeholder 2"/>
          <p:cNvSpPr>
            <a:spLocks noGrp="1"/>
          </p:cNvSpPr>
          <p:nvPr>
            <p:ph idx="1"/>
          </p:nvPr>
        </p:nvSpPr>
        <p:spPr/>
        <p:txBody>
          <a:bodyPr>
            <a:normAutofit/>
          </a:bodyPr>
          <a:lstStyle/>
          <a:p>
            <a:pPr marL="0" indent="0">
              <a:buNone/>
            </a:pPr>
            <a:r>
              <a:rPr lang="en-US" dirty="0">
                <a:solidFill>
                  <a:srgbClr val="3366FF"/>
                </a:solidFill>
              </a:rPr>
              <a:t>Part I: The Survey</a:t>
            </a:r>
          </a:p>
          <a:p>
            <a:pPr marL="342900" lvl="1" indent="-342900">
              <a:buFont typeface="Arial"/>
              <a:buChar char="•"/>
            </a:pPr>
            <a:r>
              <a:rPr lang="en-US" dirty="0">
                <a:solidFill>
                  <a:srgbClr val="3366FF"/>
                </a:solidFill>
              </a:rPr>
              <a:t>312 have children, 95 do not have children</a:t>
            </a:r>
          </a:p>
          <a:p>
            <a:pPr marL="342900" lvl="1" indent="-342900">
              <a:buFont typeface="Arial"/>
              <a:buChar char="•"/>
            </a:pPr>
            <a:r>
              <a:rPr lang="en-US" dirty="0">
                <a:solidFill>
                  <a:srgbClr val="3366FF"/>
                </a:solidFill>
              </a:rPr>
              <a:t>181 take/have taken children to field (59%), 128 have not taken children to field (41%)</a:t>
            </a:r>
          </a:p>
          <a:p>
            <a:pPr marL="342900" lvl="1" indent="-342900">
              <a:buFont typeface="Arial"/>
              <a:buChar char="•"/>
            </a:pPr>
            <a:r>
              <a:rPr lang="en-US" dirty="0">
                <a:solidFill>
                  <a:srgbClr val="3366FF"/>
                </a:solidFill>
              </a:rPr>
              <a:t>Location of Research: North America (138), Latin America and Caribbean (82), Middle East and North Africa (12), Europe (64), East Asia/Pacific (30), South Asia (18), Africa (37)</a:t>
            </a:r>
          </a:p>
          <a:p>
            <a:pPr marL="457200" lvl="1" indent="0">
              <a:buNone/>
            </a:pPr>
            <a:endParaRPr lang="en-US" dirty="0">
              <a:solidFill>
                <a:srgbClr val="3366FF"/>
              </a:solidFill>
            </a:endParaRPr>
          </a:p>
          <a:p>
            <a:pPr lvl="1"/>
            <a:endParaRPr lang="en-US" dirty="0">
              <a:solidFill>
                <a:srgbClr val="3366FF"/>
              </a:solidFill>
            </a:endParaRPr>
          </a:p>
          <a:p>
            <a:pPr marL="457200" lvl="1" indent="0">
              <a:buNone/>
            </a:pPr>
            <a:endParaRPr lang="en-US" dirty="0">
              <a:solidFill>
                <a:srgbClr val="3366FF"/>
              </a:solidFill>
            </a:endParaRPr>
          </a:p>
          <a:p>
            <a:pPr marL="457200" lvl="1" indent="0">
              <a:buNone/>
            </a:pPr>
            <a:endParaRPr lang="en-US" dirty="0">
              <a:solidFill>
                <a:srgbClr val="3366FF"/>
              </a:solidFill>
            </a:endParaRPr>
          </a:p>
          <a:p>
            <a:pPr lvl="1"/>
            <a:endParaRPr lang="en-US" b="1" dirty="0">
              <a:solidFill>
                <a:srgbClr val="3366FF"/>
              </a:solidFill>
            </a:endParaRPr>
          </a:p>
          <a:p>
            <a:pPr marL="914400" lvl="2" indent="0">
              <a:buNone/>
            </a:pPr>
            <a:endParaRPr lang="en-US" dirty="0">
              <a:solidFill>
                <a:srgbClr val="3366FF"/>
              </a:solidFill>
            </a:endParaRPr>
          </a:p>
        </p:txBody>
      </p:sp>
    </p:spTree>
    <p:extLst>
      <p:ext uri="{BB962C8B-B14F-4D97-AF65-F5344CB8AC3E}">
        <p14:creationId xmlns:p14="http://schemas.microsoft.com/office/powerpoint/2010/main" val="26939544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3366FF"/>
                </a:solidFill>
              </a:rPr>
              <a:t>Perceptions of the Balance</a:t>
            </a:r>
          </a:p>
        </p:txBody>
      </p:sp>
      <p:graphicFrame>
        <p:nvGraphicFramePr>
          <p:cNvPr id="4" name="Object 3"/>
          <p:cNvGraphicFramePr>
            <a:graphicFrameLocks noChangeAspect="1"/>
          </p:cNvGraphicFramePr>
          <p:nvPr>
            <p:extLst>
              <p:ext uri="{D42A27DB-BD31-4B8C-83A1-F6EECF244321}">
                <p14:modId xmlns:p14="http://schemas.microsoft.com/office/powerpoint/2010/main" val="2814741488"/>
              </p:ext>
            </p:extLst>
          </p:nvPr>
        </p:nvGraphicFramePr>
        <p:xfrm>
          <a:off x="1142998" y="1430338"/>
          <a:ext cx="7606888" cy="5226214"/>
        </p:xfrm>
        <a:graphic>
          <a:graphicData uri="http://schemas.openxmlformats.org/presentationml/2006/ole">
            <mc:AlternateContent xmlns:mc="http://schemas.openxmlformats.org/markup-compatibility/2006">
              <mc:Choice xmlns:v="urn:schemas-microsoft-com:vml" Requires="v">
                <p:oleObj spid="_x0000_s1086" name="Document" r:id="rId4" imgW="6858000" imgH="4711700" progId="Word.Document.12">
                  <p:embed/>
                </p:oleObj>
              </mc:Choice>
              <mc:Fallback>
                <p:oleObj name="Document" r:id="rId4" imgW="6858000" imgH="4711700" progId="Word.Document.12">
                  <p:embed/>
                  <p:pic>
                    <p:nvPicPr>
                      <p:cNvPr id="0" name=""/>
                      <p:cNvPicPr/>
                      <p:nvPr/>
                    </p:nvPicPr>
                    <p:blipFill>
                      <a:blip r:embed="rId5"/>
                      <a:stretch>
                        <a:fillRect/>
                      </a:stretch>
                    </p:blipFill>
                    <p:spPr>
                      <a:xfrm>
                        <a:off x="1142998" y="1430338"/>
                        <a:ext cx="7606888" cy="5226214"/>
                      </a:xfrm>
                      <a:prstGeom prst="rect">
                        <a:avLst/>
                      </a:prstGeom>
                    </p:spPr>
                  </p:pic>
                </p:oleObj>
              </mc:Fallback>
            </mc:AlternateContent>
          </a:graphicData>
        </a:graphic>
      </p:graphicFrame>
    </p:spTree>
    <p:extLst>
      <p:ext uri="{BB962C8B-B14F-4D97-AF65-F5344CB8AC3E}">
        <p14:creationId xmlns:p14="http://schemas.microsoft.com/office/powerpoint/2010/main" val="28921058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3751"/>
            <a:ext cx="8229600" cy="1143000"/>
          </a:xfrm>
        </p:spPr>
        <p:txBody>
          <a:bodyPr>
            <a:normAutofit/>
          </a:bodyPr>
          <a:lstStyle/>
          <a:p>
            <a:r>
              <a:rPr lang="en-US" dirty="0">
                <a:solidFill>
                  <a:srgbClr val="3366FF"/>
                </a:solidFill>
              </a:rPr>
              <a:t>Gender </a:t>
            </a:r>
          </a:p>
        </p:txBody>
      </p:sp>
      <p:graphicFrame>
        <p:nvGraphicFramePr>
          <p:cNvPr id="3" name="Table 2"/>
          <p:cNvGraphicFramePr>
            <a:graphicFrameLocks noGrp="1"/>
          </p:cNvGraphicFramePr>
          <p:nvPr/>
        </p:nvGraphicFramePr>
        <p:xfrm>
          <a:off x="587928" y="1396749"/>
          <a:ext cx="7631283" cy="3346428"/>
        </p:xfrm>
        <a:graphic>
          <a:graphicData uri="http://schemas.openxmlformats.org/drawingml/2006/table">
            <a:tbl>
              <a:tblPr/>
              <a:tblGrid>
                <a:gridCol w="544683">
                  <a:extLst>
                    <a:ext uri="{9D8B030D-6E8A-4147-A177-3AD203B41FA5}">
                      <a16:colId xmlns:a16="http://schemas.microsoft.com/office/drawing/2014/main" val="20000"/>
                    </a:ext>
                  </a:extLst>
                </a:gridCol>
                <a:gridCol w="355600">
                  <a:extLst>
                    <a:ext uri="{9D8B030D-6E8A-4147-A177-3AD203B41FA5}">
                      <a16:colId xmlns:a16="http://schemas.microsoft.com/office/drawing/2014/main" val="20001"/>
                    </a:ext>
                  </a:extLst>
                </a:gridCol>
                <a:gridCol w="431800">
                  <a:extLst>
                    <a:ext uri="{9D8B030D-6E8A-4147-A177-3AD203B41FA5}">
                      <a16:colId xmlns:a16="http://schemas.microsoft.com/office/drawing/2014/main" val="20002"/>
                    </a:ext>
                  </a:extLst>
                </a:gridCol>
                <a:gridCol w="419100">
                  <a:extLst>
                    <a:ext uri="{9D8B030D-6E8A-4147-A177-3AD203B41FA5}">
                      <a16:colId xmlns:a16="http://schemas.microsoft.com/office/drawing/2014/main" val="20003"/>
                    </a:ext>
                  </a:extLst>
                </a:gridCol>
                <a:gridCol w="381000">
                  <a:extLst>
                    <a:ext uri="{9D8B030D-6E8A-4147-A177-3AD203B41FA5}">
                      <a16:colId xmlns:a16="http://schemas.microsoft.com/office/drawing/2014/main" val="20004"/>
                    </a:ext>
                  </a:extLst>
                </a:gridCol>
                <a:gridCol w="368300">
                  <a:extLst>
                    <a:ext uri="{9D8B030D-6E8A-4147-A177-3AD203B41FA5}">
                      <a16:colId xmlns:a16="http://schemas.microsoft.com/office/drawing/2014/main" val="20005"/>
                    </a:ext>
                  </a:extLst>
                </a:gridCol>
                <a:gridCol w="368300">
                  <a:extLst>
                    <a:ext uri="{9D8B030D-6E8A-4147-A177-3AD203B41FA5}">
                      <a16:colId xmlns:a16="http://schemas.microsoft.com/office/drawing/2014/main" val="20006"/>
                    </a:ext>
                  </a:extLst>
                </a:gridCol>
                <a:gridCol w="457200">
                  <a:extLst>
                    <a:ext uri="{9D8B030D-6E8A-4147-A177-3AD203B41FA5}">
                      <a16:colId xmlns:a16="http://schemas.microsoft.com/office/drawing/2014/main" val="20007"/>
                    </a:ext>
                  </a:extLst>
                </a:gridCol>
                <a:gridCol w="381000">
                  <a:extLst>
                    <a:ext uri="{9D8B030D-6E8A-4147-A177-3AD203B41FA5}">
                      <a16:colId xmlns:a16="http://schemas.microsoft.com/office/drawing/2014/main" val="20008"/>
                    </a:ext>
                  </a:extLst>
                </a:gridCol>
                <a:gridCol w="317500">
                  <a:extLst>
                    <a:ext uri="{9D8B030D-6E8A-4147-A177-3AD203B41FA5}">
                      <a16:colId xmlns:a16="http://schemas.microsoft.com/office/drawing/2014/main" val="20009"/>
                    </a:ext>
                  </a:extLst>
                </a:gridCol>
                <a:gridCol w="457200">
                  <a:extLst>
                    <a:ext uri="{9D8B030D-6E8A-4147-A177-3AD203B41FA5}">
                      <a16:colId xmlns:a16="http://schemas.microsoft.com/office/drawing/2014/main" val="20010"/>
                    </a:ext>
                  </a:extLst>
                </a:gridCol>
                <a:gridCol w="355600">
                  <a:extLst>
                    <a:ext uri="{9D8B030D-6E8A-4147-A177-3AD203B41FA5}">
                      <a16:colId xmlns:a16="http://schemas.microsoft.com/office/drawing/2014/main" val="20011"/>
                    </a:ext>
                  </a:extLst>
                </a:gridCol>
                <a:gridCol w="419100">
                  <a:extLst>
                    <a:ext uri="{9D8B030D-6E8A-4147-A177-3AD203B41FA5}">
                      <a16:colId xmlns:a16="http://schemas.microsoft.com/office/drawing/2014/main" val="20012"/>
                    </a:ext>
                  </a:extLst>
                </a:gridCol>
                <a:gridCol w="419100">
                  <a:extLst>
                    <a:ext uri="{9D8B030D-6E8A-4147-A177-3AD203B41FA5}">
                      <a16:colId xmlns:a16="http://schemas.microsoft.com/office/drawing/2014/main" val="20013"/>
                    </a:ext>
                  </a:extLst>
                </a:gridCol>
                <a:gridCol w="355600">
                  <a:extLst>
                    <a:ext uri="{9D8B030D-6E8A-4147-A177-3AD203B41FA5}">
                      <a16:colId xmlns:a16="http://schemas.microsoft.com/office/drawing/2014/main" val="20014"/>
                    </a:ext>
                  </a:extLst>
                </a:gridCol>
                <a:gridCol w="381000">
                  <a:extLst>
                    <a:ext uri="{9D8B030D-6E8A-4147-A177-3AD203B41FA5}">
                      <a16:colId xmlns:a16="http://schemas.microsoft.com/office/drawing/2014/main" val="20015"/>
                    </a:ext>
                  </a:extLst>
                </a:gridCol>
                <a:gridCol w="393700">
                  <a:extLst>
                    <a:ext uri="{9D8B030D-6E8A-4147-A177-3AD203B41FA5}">
                      <a16:colId xmlns:a16="http://schemas.microsoft.com/office/drawing/2014/main" val="20016"/>
                    </a:ext>
                  </a:extLst>
                </a:gridCol>
                <a:gridCol w="431800">
                  <a:extLst>
                    <a:ext uri="{9D8B030D-6E8A-4147-A177-3AD203B41FA5}">
                      <a16:colId xmlns:a16="http://schemas.microsoft.com/office/drawing/2014/main" val="20017"/>
                    </a:ext>
                  </a:extLst>
                </a:gridCol>
                <a:gridCol w="393700">
                  <a:extLst>
                    <a:ext uri="{9D8B030D-6E8A-4147-A177-3AD203B41FA5}">
                      <a16:colId xmlns:a16="http://schemas.microsoft.com/office/drawing/2014/main" val="20018"/>
                    </a:ext>
                  </a:extLst>
                </a:gridCol>
              </a:tblGrid>
              <a:tr h="1690464">
                <a:tc>
                  <a:txBody>
                    <a:bodyPr/>
                    <a:lstStyle/>
                    <a:p>
                      <a:pPr algn="ctr" fontAlgn="ctr"/>
                      <a:r>
                        <a:rPr lang="en-US" sz="1000" b="0" i="0" u="none" strike="noStrike" dirty="0">
                          <a:solidFill>
                            <a:srgbClr val="000000"/>
                          </a:solidFill>
                          <a:effectLst/>
                          <a:latin typeface="Cambria"/>
                        </a:rPr>
                        <a:t> </a:t>
                      </a:r>
                    </a:p>
                  </a:txBody>
                  <a:tcPr marL="12700" marR="127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gridSpan="2">
                  <a:txBody>
                    <a:bodyPr/>
                    <a:lstStyle/>
                    <a:p>
                      <a:pPr algn="ctr" fontAlgn="ctr"/>
                      <a:r>
                        <a:rPr lang="en-US" sz="1000" b="1" i="0" u="none" strike="noStrike" dirty="0">
                          <a:solidFill>
                            <a:schemeClr val="tx1"/>
                          </a:solidFill>
                          <a:effectLst/>
                          <a:latin typeface="Cambria"/>
                        </a:rPr>
                        <a:t>Putting together research agenda</a:t>
                      </a:r>
                    </a:p>
                  </a:txBody>
                  <a:tcPr marL="12700" marR="127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00"/>
                    </a:solidFill>
                  </a:tcPr>
                </a:tc>
                <a:tc hMerge="1">
                  <a:txBody>
                    <a:bodyPr/>
                    <a:lstStyle/>
                    <a:p>
                      <a:endParaRPr lang="en-US"/>
                    </a:p>
                  </a:txBody>
                  <a:tcPr/>
                </a:tc>
                <a:tc gridSpan="2">
                  <a:txBody>
                    <a:bodyPr/>
                    <a:lstStyle/>
                    <a:p>
                      <a:pPr algn="ctr" fontAlgn="ctr"/>
                      <a:r>
                        <a:rPr lang="en-US" sz="1000" b="1" i="0" u="none" strike="noStrike" dirty="0">
                          <a:solidFill>
                            <a:srgbClr val="000000"/>
                          </a:solidFill>
                          <a:effectLst/>
                          <a:latin typeface="Cambria"/>
                        </a:rPr>
                        <a:t>Obtain Funding</a:t>
                      </a:r>
                    </a:p>
                  </a:txBody>
                  <a:tcPr marL="12700" marR="127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000" b="1" i="0" u="none" strike="noStrike" dirty="0">
                          <a:solidFill>
                            <a:srgbClr val="000000"/>
                          </a:solidFill>
                          <a:effectLst/>
                          <a:latin typeface="Cambria"/>
                        </a:rPr>
                        <a:t>Getting Promoted</a:t>
                      </a:r>
                    </a:p>
                  </a:txBody>
                  <a:tcPr marL="12700" marR="127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00"/>
                    </a:solidFill>
                  </a:tcPr>
                </a:tc>
                <a:tc hMerge="1">
                  <a:txBody>
                    <a:bodyPr/>
                    <a:lstStyle/>
                    <a:p>
                      <a:endParaRPr lang="en-US"/>
                    </a:p>
                  </a:txBody>
                  <a:tcPr/>
                </a:tc>
                <a:tc gridSpan="2">
                  <a:txBody>
                    <a:bodyPr/>
                    <a:lstStyle/>
                    <a:p>
                      <a:pPr algn="ctr" fontAlgn="ctr"/>
                      <a:r>
                        <a:rPr lang="en-US" sz="1000" b="1" i="0" u="none" strike="noStrike" dirty="0">
                          <a:solidFill>
                            <a:srgbClr val="000000"/>
                          </a:solidFill>
                          <a:effectLst/>
                          <a:latin typeface="Cambria"/>
                        </a:rPr>
                        <a:t>Deciding when to start a family</a:t>
                      </a:r>
                    </a:p>
                  </a:txBody>
                  <a:tcPr marL="12700" marR="127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00"/>
                    </a:solidFill>
                  </a:tcPr>
                </a:tc>
                <a:tc hMerge="1">
                  <a:txBody>
                    <a:bodyPr/>
                    <a:lstStyle/>
                    <a:p>
                      <a:endParaRPr lang="en-US"/>
                    </a:p>
                  </a:txBody>
                  <a:tcPr/>
                </a:tc>
                <a:tc gridSpan="2">
                  <a:txBody>
                    <a:bodyPr/>
                    <a:lstStyle/>
                    <a:p>
                      <a:pPr algn="ctr" fontAlgn="ctr"/>
                      <a:r>
                        <a:rPr lang="en-US" sz="1000" b="1" i="0" u="none" strike="noStrike" dirty="0">
                          <a:solidFill>
                            <a:srgbClr val="000000"/>
                          </a:solidFill>
                          <a:effectLst/>
                          <a:latin typeface="Cambria"/>
                        </a:rPr>
                        <a:t>Relationship with Spouse and Partners</a:t>
                      </a:r>
                    </a:p>
                  </a:txBody>
                  <a:tcPr marL="12700" marR="127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00"/>
                    </a:solidFill>
                  </a:tcPr>
                </a:tc>
                <a:tc hMerge="1">
                  <a:txBody>
                    <a:bodyPr/>
                    <a:lstStyle/>
                    <a:p>
                      <a:endParaRPr lang="en-US"/>
                    </a:p>
                  </a:txBody>
                  <a:tcPr/>
                </a:tc>
                <a:tc gridSpan="2">
                  <a:txBody>
                    <a:bodyPr/>
                    <a:lstStyle/>
                    <a:p>
                      <a:pPr algn="ctr" fontAlgn="ctr"/>
                      <a:r>
                        <a:rPr lang="en-US" sz="1000" b="1" i="0" u="none" strike="noStrike" dirty="0">
                          <a:solidFill>
                            <a:srgbClr val="000000"/>
                          </a:solidFill>
                          <a:effectLst/>
                          <a:latin typeface="Cambria"/>
                        </a:rPr>
                        <a:t>Relationship with children</a:t>
                      </a:r>
                    </a:p>
                  </a:txBody>
                  <a:tcPr marL="12700" marR="127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00"/>
                    </a:solidFill>
                  </a:tcPr>
                </a:tc>
                <a:tc hMerge="1">
                  <a:txBody>
                    <a:bodyPr/>
                    <a:lstStyle/>
                    <a:p>
                      <a:endParaRPr lang="en-US"/>
                    </a:p>
                  </a:txBody>
                  <a:tcPr/>
                </a:tc>
                <a:tc gridSpan="2">
                  <a:txBody>
                    <a:bodyPr/>
                    <a:lstStyle/>
                    <a:p>
                      <a:pPr algn="ctr" fontAlgn="ctr"/>
                      <a:r>
                        <a:rPr lang="en-US" sz="1000" b="1" i="0" u="none" strike="noStrike" dirty="0">
                          <a:solidFill>
                            <a:srgbClr val="000000"/>
                          </a:solidFill>
                          <a:effectLst/>
                          <a:latin typeface="Cambria"/>
                        </a:rPr>
                        <a:t>Children's life experiences</a:t>
                      </a:r>
                    </a:p>
                  </a:txBody>
                  <a:tcPr marL="12700" marR="127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000" b="1" i="0" u="none" strike="noStrike" dirty="0">
                          <a:solidFill>
                            <a:srgbClr val="000000"/>
                          </a:solidFill>
                          <a:effectLst/>
                          <a:latin typeface="Cambria"/>
                        </a:rPr>
                        <a:t>Household Budget </a:t>
                      </a:r>
                    </a:p>
                  </a:txBody>
                  <a:tcPr marL="12700" marR="127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000" b="1" i="0" u="none" strike="noStrike" dirty="0">
                          <a:solidFill>
                            <a:srgbClr val="000000"/>
                          </a:solidFill>
                          <a:effectLst/>
                          <a:latin typeface="Cambria"/>
                        </a:rPr>
                        <a:t>Household Management</a:t>
                      </a:r>
                    </a:p>
                  </a:txBody>
                  <a:tcPr marL="12700" marR="127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00"/>
                    </a:solidFill>
                  </a:tcPr>
                </a:tc>
                <a:tc hMerge="1">
                  <a:txBody>
                    <a:bodyPr/>
                    <a:lstStyle/>
                    <a:p>
                      <a:endParaRPr lang="en-US"/>
                    </a:p>
                  </a:txBody>
                  <a:tcPr/>
                </a:tc>
                <a:extLst>
                  <a:ext uri="{0D108BD9-81ED-4DB2-BD59-A6C34878D82A}">
                    <a16:rowId xmlns:a16="http://schemas.microsoft.com/office/drawing/2014/main" val="10000"/>
                  </a:ext>
                </a:extLst>
              </a:tr>
              <a:tr h="551988">
                <a:tc>
                  <a:txBody>
                    <a:bodyPr/>
                    <a:lstStyle/>
                    <a:p>
                      <a:pPr algn="ctr" fontAlgn="ctr"/>
                      <a:r>
                        <a:rPr lang="en-US" sz="1000" b="0" i="0" u="none" strike="noStrike" dirty="0">
                          <a:solidFill>
                            <a:srgbClr val="000000"/>
                          </a:solidFill>
                          <a:effectLst/>
                          <a:latin typeface="Cambria"/>
                        </a:rPr>
                        <a:t> </a:t>
                      </a:r>
                    </a:p>
                  </a:txBody>
                  <a:tcPr marL="12700" marR="127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ctr"/>
                      <a:r>
                        <a:rPr lang="en-US" sz="1000" b="0" i="0" u="none" strike="noStrike" dirty="0" err="1">
                          <a:solidFill>
                            <a:schemeClr val="tx1"/>
                          </a:solidFill>
                          <a:effectLst/>
                          <a:latin typeface="Cambria"/>
                        </a:rPr>
                        <a:t>Coeff</a:t>
                      </a:r>
                      <a:endParaRPr lang="en-US" sz="1000" b="0" i="0" u="none" strike="noStrike" dirty="0">
                        <a:solidFill>
                          <a:schemeClr val="tx1"/>
                        </a:solidFill>
                        <a:effectLst/>
                        <a:latin typeface="Cambria"/>
                      </a:endParaRPr>
                    </a:p>
                  </a:txBody>
                  <a:tcPr marL="12700" marR="127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00"/>
                    </a:solidFill>
                  </a:tcPr>
                </a:tc>
                <a:tc>
                  <a:txBody>
                    <a:bodyPr/>
                    <a:lstStyle/>
                    <a:p>
                      <a:pPr algn="ctr" fontAlgn="ctr"/>
                      <a:r>
                        <a:rPr lang="en-US" sz="1000" b="0" i="0" u="none" strike="noStrike" dirty="0">
                          <a:solidFill>
                            <a:schemeClr val="tx1"/>
                          </a:solidFill>
                          <a:effectLst/>
                          <a:latin typeface="Cambria"/>
                        </a:rPr>
                        <a:t>SE</a:t>
                      </a:r>
                    </a:p>
                  </a:txBody>
                  <a:tcPr marL="12700" marR="127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00"/>
                    </a:solidFill>
                  </a:tcPr>
                </a:tc>
                <a:tc>
                  <a:txBody>
                    <a:bodyPr/>
                    <a:lstStyle/>
                    <a:p>
                      <a:pPr algn="ctr" fontAlgn="ctr"/>
                      <a:r>
                        <a:rPr lang="en-US" sz="1000" b="0" i="0" u="none" strike="noStrike" dirty="0" err="1">
                          <a:solidFill>
                            <a:srgbClr val="000000"/>
                          </a:solidFill>
                          <a:effectLst/>
                          <a:latin typeface="Cambria"/>
                        </a:rPr>
                        <a:t>Coeff</a:t>
                      </a:r>
                      <a:endParaRPr lang="en-US" sz="1000" b="0" i="0" u="none" strike="noStrike" dirty="0">
                        <a:solidFill>
                          <a:srgbClr val="000000"/>
                        </a:solidFill>
                        <a:effectLst/>
                        <a:latin typeface="Cambria"/>
                      </a:endParaRPr>
                    </a:p>
                  </a:txBody>
                  <a:tcPr marL="12700" marR="127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Cambria"/>
                        </a:rPr>
                        <a:t>SE</a:t>
                      </a:r>
                    </a:p>
                  </a:txBody>
                  <a:tcPr marL="12700" marR="127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ctr"/>
                      <a:r>
                        <a:rPr lang="en-US" sz="1000" b="0" i="0" u="none" strike="noStrike" dirty="0" err="1">
                          <a:solidFill>
                            <a:srgbClr val="000000"/>
                          </a:solidFill>
                          <a:effectLst/>
                          <a:latin typeface="Cambria"/>
                        </a:rPr>
                        <a:t>Coeff</a:t>
                      </a:r>
                      <a:endParaRPr lang="en-US" sz="1000" b="0" i="0" u="none" strike="noStrike" dirty="0">
                        <a:solidFill>
                          <a:srgbClr val="000000"/>
                        </a:solidFill>
                        <a:effectLst/>
                        <a:latin typeface="Cambria"/>
                      </a:endParaRPr>
                    </a:p>
                  </a:txBody>
                  <a:tcPr marL="12700" marR="127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00"/>
                    </a:solidFill>
                  </a:tcPr>
                </a:tc>
                <a:tc>
                  <a:txBody>
                    <a:bodyPr/>
                    <a:lstStyle/>
                    <a:p>
                      <a:pPr algn="ctr" fontAlgn="ctr"/>
                      <a:r>
                        <a:rPr lang="en-US" sz="1000" b="0" i="0" u="none" strike="noStrike" dirty="0">
                          <a:solidFill>
                            <a:srgbClr val="000000"/>
                          </a:solidFill>
                          <a:effectLst/>
                          <a:latin typeface="Cambria"/>
                        </a:rPr>
                        <a:t>SE</a:t>
                      </a:r>
                    </a:p>
                  </a:txBody>
                  <a:tcPr marL="12700" marR="127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00"/>
                    </a:solidFill>
                  </a:tcPr>
                </a:tc>
                <a:tc>
                  <a:txBody>
                    <a:bodyPr/>
                    <a:lstStyle/>
                    <a:p>
                      <a:pPr algn="ctr" fontAlgn="ctr"/>
                      <a:r>
                        <a:rPr lang="en-US" sz="1000" b="0" i="0" u="none" strike="noStrike" dirty="0" err="1">
                          <a:solidFill>
                            <a:srgbClr val="000000"/>
                          </a:solidFill>
                          <a:effectLst/>
                          <a:latin typeface="Cambria"/>
                        </a:rPr>
                        <a:t>Coeff</a:t>
                      </a:r>
                      <a:endParaRPr lang="en-US" sz="1000" b="0" i="0" u="none" strike="noStrike" dirty="0">
                        <a:solidFill>
                          <a:srgbClr val="000000"/>
                        </a:solidFill>
                        <a:effectLst/>
                        <a:latin typeface="Cambria"/>
                      </a:endParaRPr>
                    </a:p>
                  </a:txBody>
                  <a:tcPr marL="12700" marR="127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00"/>
                    </a:solidFill>
                  </a:tcPr>
                </a:tc>
                <a:tc>
                  <a:txBody>
                    <a:bodyPr/>
                    <a:lstStyle/>
                    <a:p>
                      <a:pPr algn="ctr" fontAlgn="ctr"/>
                      <a:r>
                        <a:rPr lang="en-US" sz="1000" b="0" i="0" u="none" strike="noStrike" dirty="0">
                          <a:solidFill>
                            <a:srgbClr val="000000"/>
                          </a:solidFill>
                          <a:effectLst/>
                          <a:latin typeface="Cambria"/>
                        </a:rPr>
                        <a:t>SE</a:t>
                      </a:r>
                    </a:p>
                  </a:txBody>
                  <a:tcPr marL="12700" marR="127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00"/>
                    </a:solidFill>
                  </a:tcPr>
                </a:tc>
                <a:tc>
                  <a:txBody>
                    <a:bodyPr/>
                    <a:lstStyle/>
                    <a:p>
                      <a:pPr algn="ctr" fontAlgn="ctr"/>
                      <a:r>
                        <a:rPr lang="en-US" sz="1000" b="0" i="0" u="none" strike="noStrike" dirty="0" err="1">
                          <a:solidFill>
                            <a:srgbClr val="000000"/>
                          </a:solidFill>
                          <a:effectLst/>
                          <a:latin typeface="Cambria"/>
                        </a:rPr>
                        <a:t>Coeff</a:t>
                      </a:r>
                      <a:endParaRPr lang="en-US" sz="1000" b="0" i="0" u="none" strike="noStrike" dirty="0">
                        <a:solidFill>
                          <a:srgbClr val="000000"/>
                        </a:solidFill>
                        <a:effectLst/>
                        <a:latin typeface="Cambria"/>
                      </a:endParaRPr>
                    </a:p>
                  </a:txBody>
                  <a:tcPr marL="12700" marR="127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00"/>
                    </a:solidFill>
                  </a:tcPr>
                </a:tc>
                <a:tc>
                  <a:txBody>
                    <a:bodyPr/>
                    <a:lstStyle/>
                    <a:p>
                      <a:pPr algn="ctr" fontAlgn="ctr"/>
                      <a:r>
                        <a:rPr lang="en-US" sz="1000" b="0" i="0" u="none" strike="noStrike">
                          <a:solidFill>
                            <a:srgbClr val="000000"/>
                          </a:solidFill>
                          <a:effectLst/>
                          <a:latin typeface="Cambria"/>
                        </a:rPr>
                        <a:t>SE</a:t>
                      </a:r>
                    </a:p>
                  </a:txBody>
                  <a:tcPr marL="12700" marR="127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00"/>
                    </a:solidFill>
                  </a:tcPr>
                </a:tc>
                <a:tc>
                  <a:txBody>
                    <a:bodyPr/>
                    <a:lstStyle/>
                    <a:p>
                      <a:pPr marL="0" marR="0" indent="0" algn="ctr" defTabSz="457200" rtl="0" eaLnBrk="1" fontAlgn="ctr" latinLnBrk="0" hangingPunct="1">
                        <a:lnSpc>
                          <a:spcPct val="100000"/>
                        </a:lnSpc>
                        <a:spcBef>
                          <a:spcPts val="0"/>
                        </a:spcBef>
                        <a:spcAft>
                          <a:spcPts val="0"/>
                        </a:spcAft>
                        <a:buClrTx/>
                        <a:buSzTx/>
                        <a:buFontTx/>
                        <a:buNone/>
                        <a:tabLst/>
                        <a:defRPr/>
                      </a:pPr>
                      <a:r>
                        <a:rPr lang="en-US" sz="1000" b="0" i="0" u="none" strike="noStrike" dirty="0" err="1">
                          <a:solidFill>
                            <a:srgbClr val="000000"/>
                          </a:solidFill>
                          <a:effectLst/>
                          <a:latin typeface="Cambria"/>
                        </a:rPr>
                        <a:t>Coeff</a:t>
                      </a:r>
                      <a:endParaRPr lang="en-US" sz="1000" b="0" i="0" u="none" strike="noStrike" dirty="0">
                        <a:solidFill>
                          <a:srgbClr val="000000"/>
                        </a:solidFill>
                        <a:effectLst/>
                        <a:latin typeface="Cambria"/>
                      </a:endParaRPr>
                    </a:p>
                    <a:p>
                      <a:pPr algn="ctr" fontAlgn="ctr"/>
                      <a:r>
                        <a:rPr lang="en-US" sz="1000" b="0" i="0" u="none" strike="noStrike" dirty="0">
                          <a:solidFill>
                            <a:srgbClr val="000000"/>
                          </a:solidFill>
                          <a:effectLst/>
                          <a:latin typeface="Cambria"/>
                        </a:rPr>
                        <a:t>E</a:t>
                      </a:r>
                    </a:p>
                  </a:txBody>
                  <a:tcPr marL="12700" marR="127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00"/>
                    </a:solidFill>
                  </a:tcPr>
                </a:tc>
                <a:tc>
                  <a:txBody>
                    <a:bodyPr/>
                    <a:lstStyle/>
                    <a:p>
                      <a:pPr algn="ctr" fontAlgn="ctr"/>
                      <a:r>
                        <a:rPr lang="en-US" sz="1000" b="0" i="0" u="none" strike="noStrike" dirty="0">
                          <a:solidFill>
                            <a:srgbClr val="000000"/>
                          </a:solidFill>
                          <a:effectLst/>
                          <a:latin typeface="Cambria"/>
                        </a:rPr>
                        <a:t>SE</a:t>
                      </a:r>
                    </a:p>
                  </a:txBody>
                  <a:tcPr marL="12700" marR="127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00"/>
                    </a:solidFill>
                  </a:tcPr>
                </a:tc>
                <a:tc>
                  <a:txBody>
                    <a:bodyPr/>
                    <a:lstStyle/>
                    <a:p>
                      <a:pPr algn="ctr" fontAlgn="ctr"/>
                      <a:r>
                        <a:rPr lang="en-US" sz="1000" b="0" i="0" u="none" strike="noStrike" dirty="0" err="1">
                          <a:solidFill>
                            <a:srgbClr val="000000"/>
                          </a:solidFill>
                          <a:effectLst/>
                          <a:latin typeface="Cambria"/>
                        </a:rPr>
                        <a:t>Coeff</a:t>
                      </a:r>
                      <a:endParaRPr lang="en-US" sz="1000" b="0" i="0" u="none" strike="noStrike" dirty="0">
                        <a:solidFill>
                          <a:srgbClr val="000000"/>
                        </a:solidFill>
                        <a:effectLst/>
                        <a:latin typeface="Cambria"/>
                      </a:endParaRPr>
                    </a:p>
                  </a:txBody>
                  <a:tcPr marL="12700" marR="127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Cambria"/>
                        </a:rPr>
                        <a:t>SE</a:t>
                      </a:r>
                    </a:p>
                  </a:txBody>
                  <a:tcPr marL="12700" marR="127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ctr"/>
                      <a:r>
                        <a:rPr lang="en-US" sz="1000" b="0" i="0" u="none" strike="noStrike" dirty="0" err="1">
                          <a:solidFill>
                            <a:srgbClr val="000000"/>
                          </a:solidFill>
                          <a:effectLst/>
                          <a:latin typeface="Cambria"/>
                        </a:rPr>
                        <a:t>Coeff</a:t>
                      </a:r>
                      <a:endParaRPr lang="en-US" sz="1000" b="0" i="0" u="none" strike="noStrike" dirty="0">
                        <a:solidFill>
                          <a:srgbClr val="000000"/>
                        </a:solidFill>
                        <a:effectLst/>
                        <a:latin typeface="Cambria"/>
                      </a:endParaRPr>
                    </a:p>
                  </a:txBody>
                  <a:tcPr marL="12700" marR="127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Cambria"/>
                        </a:rPr>
                        <a:t>SE</a:t>
                      </a:r>
                    </a:p>
                  </a:txBody>
                  <a:tcPr marL="12700" marR="127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ctr"/>
                      <a:r>
                        <a:rPr lang="en-US" sz="1000" b="0" i="0" u="none" strike="noStrike" dirty="0" err="1">
                          <a:solidFill>
                            <a:srgbClr val="000000"/>
                          </a:solidFill>
                          <a:effectLst/>
                          <a:latin typeface="Cambria"/>
                        </a:rPr>
                        <a:t>Coeff</a:t>
                      </a:r>
                      <a:endParaRPr lang="en-US" sz="1000" b="0" i="0" u="none" strike="noStrike" dirty="0">
                        <a:solidFill>
                          <a:srgbClr val="000000"/>
                        </a:solidFill>
                        <a:effectLst/>
                        <a:latin typeface="Cambria"/>
                      </a:endParaRPr>
                    </a:p>
                  </a:txBody>
                  <a:tcPr marL="12700" marR="127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00"/>
                    </a:solidFill>
                  </a:tcPr>
                </a:tc>
                <a:tc>
                  <a:txBody>
                    <a:bodyPr/>
                    <a:lstStyle/>
                    <a:p>
                      <a:pPr algn="ctr" fontAlgn="ctr"/>
                      <a:r>
                        <a:rPr lang="en-US" sz="1000" b="0" i="0" u="none" strike="noStrike" dirty="0">
                          <a:solidFill>
                            <a:srgbClr val="000000"/>
                          </a:solidFill>
                          <a:effectLst/>
                          <a:latin typeface="Cambria"/>
                        </a:rPr>
                        <a:t>SE</a:t>
                      </a:r>
                    </a:p>
                  </a:txBody>
                  <a:tcPr marL="12700" marR="127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00"/>
                    </a:solidFill>
                  </a:tcPr>
                </a:tc>
                <a:extLst>
                  <a:ext uri="{0D108BD9-81ED-4DB2-BD59-A6C34878D82A}">
                    <a16:rowId xmlns:a16="http://schemas.microsoft.com/office/drawing/2014/main" val="10001"/>
                  </a:ext>
                </a:extLst>
              </a:tr>
              <a:tr h="551988">
                <a:tc>
                  <a:txBody>
                    <a:bodyPr/>
                    <a:lstStyle/>
                    <a:p>
                      <a:pPr algn="l" fontAlgn="ctr"/>
                      <a:r>
                        <a:rPr lang="en-US" sz="1000" b="1" i="0" u="none" strike="noStrike" dirty="0">
                          <a:solidFill>
                            <a:srgbClr val="000000"/>
                          </a:solidFill>
                          <a:effectLst/>
                          <a:latin typeface="Cambria"/>
                        </a:rPr>
                        <a:t>Gender</a:t>
                      </a:r>
                    </a:p>
                  </a:txBody>
                  <a:tcPr marL="12700" marR="127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ctr"/>
                      <a:r>
                        <a:rPr lang="en-US" sz="1000" b="0" i="0" u="none" strike="noStrike" dirty="0">
                          <a:solidFill>
                            <a:schemeClr val="tx1"/>
                          </a:solidFill>
                          <a:effectLst/>
                          <a:latin typeface="Cambria"/>
                        </a:rPr>
                        <a:t>.3**</a:t>
                      </a:r>
                    </a:p>
                  </a:txBody>
                  <a:tcPr marL="12700" marR="127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00"/>
                    </a:solidFill>
                  </a:tcPr>
                </a:tc>
                <a:tc>
                  <a:txBody>
                    <a:bodyPr/>
                    <a:lstStyle/>
                    <a:p>
                      <a:pPr algn="ctr" fontAlgn="ctr"/>
                      <a:r>
                        <a:rPr lang="en-US" sz="1000" b="0" i="0" u="none" strike="noStrike" dirty="0">
                          <a:solidFill>
                            <a:schemeClr val="tx1"/>
                          </a:solidFill>
                          <a:effectLst/>
                          <a:latin typeface="Cambria"/>
                        </a:rPr>
                        <a:t>0.11</a:t>
                      </a:r>
                    </a:p>
                  </a:txBody>
                  <a:tcPr marL="12700" marR="127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00"/>
                    </a:solidFill>
                  </a:tcPr>
                </a:tc>
                <a:tc>
                  <a:txBody>
                    <a:bodyPr/>
                    <a:lstStyle/>
                    <a:p>
                      <a:pPr algn="ctr" fontAlgn="ctr"/>
                      <a:r>
                        <a:rPr lang="en-US" sz="1000" b="0" i="0" u="none" strike="noStrike" dirty="0">
                          <a:solidFill>
                            <a:srgbClr val="000000"/>
                          </a:solidFill>
                          <a:effectLst/>
                          <a:latin typeface="Cambria"/>
                        </a:rPr>
                        <a:t>0.24</a:t>
                      </a:r>
                    </a:p>
                  </a:txBody>
                  <a:tcPr marL="12700" marR="127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Cambria"/>
                        </a:rPr>
                        <a:t>0.12</a:t>
                      </a:r>
                    </a:p>
                  </a:txBody>
                  <a:tcPr marL="12700" marR="127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Cambria"/>
                        </a:rPr>
                        <a:t>.27*</a:t>
                      </a:r>
                    </a:p>
                  </a:txBody>
                  <a:tcPr marL="12700" marR="127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00"/>
                    </a:solidFill>
                  </a:tcPr>
                </a:tc>
                <a:tc>
                  <a:txBody>
                    <a:bodyPr/>
                    <a:lstStyle/>
                    <a:p>
                      <a:pPr algn="ctr" fontAlgn="ctr"/>
                      <a:r>
                        <a:rPr lang="en-US" sz="1000" b="0" i="0" u="none" strike="noStrike" dirty="0">
                          <a:solidFill>
                            <a:srgbClr val="000000"/>
                          </a:solidFill>
                          <a:effectLst/>
                          <a:latin typeface="Cambria"/>
                        </a:rPr>
                        <a:t>0.12</a:t>
                      </a:r>
                    </a:p>
                  </a:txBody>
                  <a:tcPr marL="12700" marR="127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00"/>
                    </a:solidFill>
                  </a:tcPr>
                </a:tc>
                <a:tc>
                  <a:txBody>
                    <a:bodyPr/>
                    <a:lstStyle/>
                    <a:p>
                      <a:pPr algn="ctr" fontAlgn="ctr"/>
                      <a:r>
                        <a:rPr lang="en-US" sz="1000" b="0" i="0" u="none" strike="noStrike" dirty="0">
                          <a:solidFill>
                            <a:srgbClr val="000000"/>
                          </a:solidFill>
                          <a:effectLst/>
                          <a:latin typeface="Cambria"/>
                        </a:rPr>
                        <a:t>.59***</a:t>
                      </a:r>
                    </a:p>
                  </a:txBody>
                  <a:tcPr marL="12700" marR="127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00"/>
                    </a:solidFill>
                  </a:tcPr>
                </a:tc>
                <a:tc>
                  <a:txBody>
                    <a:bodyPr/>
                    <a:lstStyle/>
                    <a:p>
                      <a:pPr algn="ctr" fontAlgn="ctr"/>
                      <a:r>
                        <a:rPr lang="en-US" sz="1000" b="0" i="0" u="none" strike="noStrike" dirty="0">
                          <a:solidFill>
                            <a:srgbClr val="000000"/>
                          </a:solidFill>
                          <a:effectLst/>
                          <a:latin typeface="Cambria"/>
                        </a:rPr>
                        <a:t>0.14</a:t>
                      </a:r>
                    </a:p>
                  </a:txBody>
                  <a:tcPr marL="12700" marR="127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00"/>
                    </a:solidFill>
                  </a:tcPr>
                </a:tc>
                <a:tc>
                  <a:txBody>
                    <a:bodyPr/>
                    <a:lstStyle/>
                    <a:p>
                      <a:pPr algn="ctr" fontAlgn="ctr"/>
                      <a:r>
                        <a:rPr lang="en-US" sz="1000" b="0" i="0" u="none" strike="noStrike" dirty="0">
                          <a:solidFill>
                            <a:srgbClr val="000000"/>
                          </a:solidFill>
                          <a:effectLst/>
                          <a:latin typeface="Cambria"/>
                        </a:rPr>
                        <a:t>.4**</a:t>
                      </a:r>
                    </a:p>
                  </a:txBody>
                  <a:tcPr marL="12700" marR="127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00"/>
                    </a:solidFill>
                  </a:tcPr>
                </a:tc>
                <a:tc>
                  <a:txBody>
                    <a:bodyPr/>
                    <a:lstStyle/>
                    <a:p>
                      <a:pPr algn="ctr" fontAlgn="ctr"/>
                      <a:r>
                        <a:rPr lang="en-US" sz="1000" b="0" i="0" u="none" strike="noStrike" dirty="0">
                          <a:solidFill>
                            <a:srgbClr val="000000"/>
                          </a:solidFill>
                          <a:effectLst/>
                          <a:latin typeface="Cambria"/>
                        </a:rPr>
                        <a:t>0.13</a:t>
                      </a:r>
                    </a:p>
                  </a:txBody>
                  <a:tcPr marL="12700" marR="127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00"/>
                    </a:solidFill>
                  </a:tcPr>
                </a:tc>
                <a:tc>
                  <a:txBody>
                    <a:bodyPr/>
                    <a:lstStyle/>
                    <a:p>
                      <a:pPr algn="ctr" fontAlgn="ctr"/>
                      <a:r>
                        <a:rPr lang="en-US" sz="1000" b="0" i="0" u="none" strike="noStrike">
                          <a:solidFill>
                            <a:srgbClr val="000000"/>
                          </a:solidFill>
                          <a:effectLst/>
                          <a:latin typeface="Cambria"/>
                        </a:rPr>
                        <a:t>.27*</a:t>
                      </a:r>
                    </a:p>
                  </a:txBody>
                  <a:tcPr marL="12700" marR="127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00"/>
                    </a:solidFill>
                  </a:tcPr>
                </a:tc>
                <a:tc>
                  <a:txBody>
                    <a:bodyPr/>
                    <a:lstStyle/>
                    <a:p>
                      <a:pPr algn="ctr" fontAlgn="ctr"/>
                      <a:r>
                        <a:rPr lang="en-US" sz="1000" b="0" i="0" u="none" strike="noStrike" dirty="0">
                          <a:solidFill>
                            <a:srgbClr val="000000"/>
                          </a:solidFill>
                          <a:effectLst/>
                          <a:latin typeface="Cambria"/>
                        </a:rPr>
                        <a:t>.12</a:t>
                      </a:r>
                    </a:p>
                  </a:txBody>
                  <a:tcPr marL="12700" marR="127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00"/>
                    </a:solidFill>
                  </a:tcPr>
                </a:tc>
                <a:tc>
                  <a:txBody>
                    <a:bodyPr/>
                    <a:lstStyle/>
                    <a:p>
                      <a:pPr algn="ctr" fontAlgn="ctr"/>
                      <a:r>
                        <a:rPr lang="en-US" sz="1000" b="0" i="0" u="none" strike="noStrike" dirty="0">
                          <a:solidFill>
                            <a:srgbClr val="000000"/>
                          </a:solidFill>
                          <a:effectLst/>
                          <a:latin typeface="Cambria"/>
                        </a:rPr>
                        <a:t>0.22</a:t>
                      </a:r>
                    </a:p>
                  </a:txBody>
                  <a:tcPr marL="12700" marR="127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Cambria"/>
                        </a:rPr>
                        <a:t>0.12</a:t>
                      </a:r>
                    </a:p>
                  </a:txBody>
                  <a:tcPr marL="12700" marR="127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Cambria"/>
                        </a:rPr>
                        <a:t>0.22</a:t>
                      </a:r>
                    </a:p>
                  </a:txBody>
                  <a:tcPr marL="12700" marR="127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Cambria"/>
                        </a:rPr>
                        <a:t>0.12</a:t>
                      </a:r>
                    </a:p>
                  </a:txBody>
                  <a:tcPr marL="12700" marR="127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Cambria"/>
                        </a:rPr>
                        <a:t>.42***</a:t>
                      </a:r>
                    </a:p>
                  </a:txBody>
                  <a:tcPr marL="12700" marR="127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00"/>
                    </a:solidFill>
                  </a:tcPr>
                </a:tc>
                <a:tc>
                  <a:txBody>
                    <a:bodyPr/>
                    <a:lstStyle/>
                    <a:p>
                      <a:pPr algn="ctr" fontAlgn="ctr"/>
                      <a:r>
                        <a:rPr lang="en-US" sz="1000" b="0" i="0" u="none" strike="noStrike" dirty="0">
                          <a:solidFill>
                            <a:srgbClr val="000000"/>
                          </a:solidFill>
                          <a:effectLst/>
                          <a:latin typeface="Cambria"/>
                        </a:rPr>
                        <a:t>0.12</a:t>
                      </a:r>
                    </a:p>
                  </a:txBody>
                  <a:tcPr marL="12700" marR="127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00"/>
                    </a:solidFill>
                  </a:tcPr>
                </a:tc>
                <a:extLst>
                  <a:ext uri="{0D108BD9-81ED-4DB2-BD59-A6C34878D82A}">
                    <a16:rowId xmlns:a16="http://schemas.microsoft.com/office/drawing/2014/main" val="10002"/>
                  </a:ext>
                </a:extLst>
              </a:tr>
              <a:tr h="551988">
                <a:tc>
                  <a:txBody>
                    <a:bodyPr/>
                    <a:lstStyle/>
                    <a:p>
                      <a:pPr algn="l" fontAlgn="ctr"/>
                      <a:r>
                        <a:rPr lang="en-US" sz="1000" b="1" i="0" u="none" strike="noStrike" dirty="0">
                          <a:solidFill>
                            <a:srgbClr val="000000"/>
                          </a:solidFill>
                          <a:effectLst/>
                          <a:latin typeface="Cambria"/>
                        </a:rPr>
                        <a:t>n=</a:t>
                      </a:r>
                    </a:p>
                  </a:txBody>
                  <a:tcPr marL="12700" marR="127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ctr"/>
                      <a:r>
                        <a:rPr lang="en-US" sz="1000" b="0" i="0" u="none" strike="noStrike" dirty="0">
                          <a:solidFill>
                            <a:schemeClr val="tx1"/>
                          </a:solidFill>
                          <a:effectLst/>
                          <a:latin typeface="Cambria"/>
                        </a:rPr>
                        <a:t>356</a:t>
                      </a:r>
                    </a:p>
                  </a:txBody>
                  <a:tcPr marL="12700" marR="127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00"/>
                    </a:solidFill>
                  </a:tcPr>
                </a:tc>
                <a:tc>
                  <a:txBody>
                    <a:bodyPr/>
                    <a:lstStyle/>
                    <a:p>
                      <a:pPr algn="ctr" fontAlgn="ctr"/>
                      <a:r>
                        <a:rPr lang="en-US" sz="1000" b="0" i="0" u="none" strike="noStrike" dirty="0">
                          <a:solidFill>
                            <a:schemeClr val="tx1"/>
                          </a:solidFill>
                          <a:effectLst/>
                          <a:latin typeface="Cambria"/>
                        </a:rPr>
                        <a:t> </a:t>
                      </a:r>
                    </a:p>
                  </a:txBody>
                  <a:tcPr marL="12700" marR="127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00"/>
                    </a:solidFill>
                  </a:tcPr>
                </a:tc>
                <a:tc>
                  <a:txBody>
                    <a:bodyPr/>
                    <a:lstStyle/>
                    <a:p>
                      <a:pPr algn="ctr" fontAlgn="ctr"/>
                      <a:r>
                        <a:rPr lang="en-US" sz="1000" b="0" i="0" u="none" strike="noStrike">
                          <a:solidFill>
                            <a:srgbClr val="000000"/>
                          </a:solidFill>
                          <a:effectLst/>
                          <a:latin typeface="Cambria"/>
                        </a:rPr>
                        <a:t>342</a:t>
                      </a:r>
                    </a:p>
                  </a:txBody>
                  <a:tcPr marL="12700" marR="127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mbria"/>
                        </a:rPr>
                        <a:t> </a:t>
                      </a:r>
                    </a:p>
                  </a:txBody>
                  <a:tcPr marL="12700" marR="127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Cambria"/>
                        </a:rPr>
                        <a:t>293</a:t>
                      </a:r>
                    </a:p>
                  </a:txBody>
                  <a:tcPr marL="12700" marR="127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00"/>
                    </a:solidFill>
                  </a:tcPr>
                </a:tc>
                <a:tc>
                  <a:txBody>
                    <a:bodyPr/>
                    <a:lstStyle/>
                    <a:p>
                      <a:pPr algn="ctr" fontAlgn="ctr"/>
                      <a:r>
                        <a:rPr lang="en-US" sz="1000" b="0" i="0" u="none" strike="noStrike" dirty="0">
                          <a:solidFill>
                            <a:srgbClr val="000000"/>
                          </a:solidFill>
                          <a:effectLst/>
                          <a:latin typeface="Cambria"/>
                        </a:rPr>
                        <a:t> </a:t>
                      </a:r>
                    </a:p>
                  </a:txBody>
                  <a:tcPr marL="12700" marR="127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00"/>
                    </a:solidFill>
                  </a:tcPr>
                </a:tc>
                <a:tc>
                  <a:txBody>
                    <a:bodyPr/>
                    <a:lstStyle/>
                    <a:p>
                      <a:pPr algn="ctr" fontAlgn="ctr"/>
                      <a:r>
                        <a:rPr lang="en-US" sz="1000" b="0" i="0" u="none" strike="noStrike">
                          <a:solidFill>
                            <a:srgbClr val="000000"/>
                          </a:solidFill>
                          <a:effectLst/>
                          <a:latin typeface="Cambria"/>
                        </a:rPr>
                        <a:t>324</a:t>
                      </a:r>
                    </a:p>
                  </a:txBody>
                  <a:tcPr marL="12700" marR="127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00"/>
                    </a:solidFill>
                  </a:tcPr>
                </a:tc>
                <a:tc>
                  <a:txBody>
                    <a:bodyPr/>
                    <a:lstStyle/>
                    <a:p>
                      <a:pPr algn="ctr" fontAlgn="ctr"/>
                      <a:r>
                        <a:rPr lang="en-US" sz="1000" b="0" i="0" u="none" strike="noStrike">
                          <a:solidFill>
                            <a:srgbClr val="000000"/>
                          </a:solidFill>
                          <a:effectLst/>
                          <a:latin typeface="Cambria"/>
                        </a:rPr>
                        <a:t> </a:t>
                      </a:r>
                    </a:p>
                  </a:txBody>
                  <a:tcPr marL="12700" marR="127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00"/>
                    </a:solidFill>
                  </a:tcPr>
                </a:tc>
                <a:tc>
                  <a:txBody>
                    <a:bodyPr/>
                    <a:lstStyle/>
                    <a:p>
                      <a:pPr algn="ctr" fontAlgn="ctr"/>
                      <a:r>
                        <a:rPr lang="en-US" sz="1000" b="0" i="0" u="none" strike="noStrike" dirty="0">
                          <a:solidFill>
                            <a:srgbClr val="000000"/>
                          </a:solidFill>
                          <a:effectLst/>
                          <a:latin typeface="Cambria"/>
                        </a:rPr>
                        <a:t>347</a:t>
                      </a:r>
                    </a:p>
                  </a:txBody>
                  <a:tcPr marL="12700" marR="127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00"/>
                    </a:solidFill>
                  </a:tcPr>
                </a:tc>
                <a:tc>
                  <a:txBody>
                    <a:bodyPr/>
                    <a:lstStyle/>
                    <a:p>
                      <a:pPr algn="ctr" fontAlgn="ctr"/>
                      <a:r>
                        <a:rPr lang="en-US" sz="1000" b="0" i="0" u="none" strike="noStrike" dirty="0">
                          <a:solidFill>
                            <a:srgbClr val="000000"/>
                          </a:solidFill>
                          <a:effectLst/>
                          <a:latin typeface="Cambria"/>
                        </a:rPr>
                        <a:t> </a:t>
                      </a:r>
                    </a:p>
                  </a:txBody>
                  <a:tcPr marL="12700" marR="127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00"/>
                    </a:solidFill>
                  </a:tcPr>
                </a:tc>
                <a:tc>
                  <a:txBody>
                    <a:bodyPr/>
                    <a:lstStyle/>
                    <a:p>
                      <a:pPr algn="ctr" fontAlgn="ctr"/>
                      <a:r>
                        <a:rPr lang="en-US" sz="1000" b="0" i="0" u="none" strike="noStrike" dirty="0">
                          <a:solidFill>
                            <a:srgbClr val="000000"/>
                          </a:solidFill>
                          <a:effectLst/>
                          <a:latin typeface="Cambria"/>
                        </a:rPr>
                        <a:t>280</a:t>
                      </a:r>
                    </a:p>
                  </a:txBody>
                  <a:tcPr marL="12700" marR="127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00"/>
                    </a:solidFill>
                  </a:tcPr>
                </a:tc>
                <a:tc>
                  <a:txBody>
                    <a:bodyPr/>
                    <a:lstStyle/>
                    <a:p>
                      <a:pPr algn="ctr" fontAlgn="ctr"/>
                      <a:r>
                        <a:rPr lang="en-US" sz="1000" b="0" i="0" u="none" strike="noStrike" dirty="0">
                          <a:solidFill>
                            <a:srgbClr val="000000"/>
                          </a:solidFill>
                          <a:effectLst/>
                          <a:latin typeface="Cambria"/>
                        </a:rPr>
                        <a:t> </a:t>
                      </a:r>
                    </a:p>
                  </a:txBody>
                  <a:tcPr marL="12700" marR="127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00"/>
                    </a:solidFill>
                  </a:tcPr>
                </a:tc>
                <a:tc>
                  <a:txBody>
                    <a:bodyPr/>
                    <a:lstStyle/>
                    <a:p>
                      <a:pPr algn="ctr" fontAlgn="ctr"/>
                      <a:r>
                        <a:rPr lang="en-US" sz="1000" b="0" i="0" u="none" strike="noStrike">
                          <a:solidFill>
                            <a:srgbClr val="000000"/>
                          </a:solidFill>
                          <a:effectLst/>
                          <a:latin typeface="Cambria"/>
                        </a:rPr>
                        <a:t>281</a:t>
                      </a:r>
                    </a:p>
                  </a:txBody>
                  <a:tcPr marL="12700" marR="127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mbria"/>
                        </a:rPr>
                        <a:t> </a:t>
                      </a:r>
                    </a:p>
                  </a:txBody>
                  <a:tcPr marL="12700" marR="127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mbria"/>
                        </a:rPr>
                        <a:t>352</a:t>
                      </a:r>
                    </a:p>
                  </a:txBody>
                  <a:tcPr marL="12700" marR="127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mbria"/>
                        </a:rPr>
                        <a:t> </a:t>
                      </a:r>
                    </a:p>
                  </a:txBody>
                  <a:tcPr marL="12700" marR="127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Cambria"/>
                        </a:rPr>
                        <a:t>352</a:t>
                      </a:r>
                    </a:p>
                  </a:txBody>
                  <a:tcPr marL="12700" marR="127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00"/>
                    </a:solidFill>
                  </a:tcPr>
                </a:tc>
                <a:tc>
                  <a:txBody>
                    <a:bodyPr/>
                    <a:lstStyle/>
                    <a:p>
                      <a:pPr algn="ctr" fontAlgn="ctr"/>
                      <a:r>
                        <a:rPr lang="en-US" sz="1000" b="0" i="0" u="none" strike="noStrike" dirty="0">
                          <a:solidFill>
                            <a:srgbClr val="000000"/>
                          </a:solidFill>
                          <a:effectLst/>
                          <a:latin typeface="Cambria"/>
                        </a:rPr>
                        <a:t> </a:t>
                      </a:r>
                    </a:p>
                  </a:txBody>
                  <a:tcPr marL="12700" marR="127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00"/>
                    </a:solidFill>
                  </a:tcPr>
                </a:tc>
                <a:extLst>
                  <a:ext uri="{0D108BD9-81ED-4DB2-BD59-A6C34878D82A}">
                    <a16:rowId xmlns:a16="http://schemas.microsoft.com/office/drawing/2014/main" val="10003"/>
                  </a:ext>
                </a:extLst>
              </a:tr>
            </a:tbl>
          </a:graphicData>
        </a:graphic>
      </p:graphicFrame>
      <p:sp>
        <p:nvSpPr>
          <p:cNvPr id="6" name="TextBox 5"/>
          <p:cNvSpPr txBox="1"/>
          <p:nvPr/>
        </p:nvSpPr>
        <p:spPr>
          <a:xfrm>
            <a:off x="877749" y="4743178"/>
            <a:ext cx="2894705" cy="369332"/>
          </a:xfrm>
          <a:prstGeom prst="rect">
            <a:avLst/>
          </a:prstGeom>
          <a:noFill/>
        </p:spPr>
        <p:txBody>
          <a:bodyPr wrap="square" rtlCol="0">
            <a:spAutoFit/>
          </a:bodyPr>
          <a:lstStyle/>
          <a:p>
            <a:r>
              <a:rPr lang="fr-FR" dirty="0"/>
              <a:t> 0 ‘***’ 0.001 ‘**’ 0.01 ‘*’</a:t>
            </a:r>
            <a:endParaRPr lang="en-US" dirty="0"/>
          </a:p>
        </p:txBody>
      </p:sp>
    </p:spTree>
    <p:extLst>
      <p:ext uri="{BB962C8B-B14F-4D97-AF65-F5344CB8AC3E}">
        <p14:creationId xmlns:p14="http://schemas.microsoft.com/office/powerpoint/2010/main" val="12795829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3366FF"/>
                </a:solidFill>
              </a:rPr>
              <a:t>Making the Decision</a:t>
            </a:r>
          </a:p>
        </p:txBody>
      </p:sp>
      <p:sp>
        <p:nvSpPr>
          <p:cNvPr id="3" name="Content Placeholder 2"/>
          <p:cNvSpPr>
            <a:spLocks noGrp="1"/>
          </p:cNvSpPr>
          <p:nvPr>
            <p:ph idx="1"/>
          </p:nvPr>
        </p:nvSpPr>
        <p:spPr/>
        <p:txBody>
          <a:bodyPr>
            <a:normAutofit/>
          </a:bodyPr>
          <a:lstStyle/>
          <a:p>
            <a:r>
              <a:rPr lang="en-US" dirty="0">
                <a:solidFill>
                  <a:srgbClr val="3366FF"/>
                </a:solidFill>
              </a:rPr>
              <a:t>What are factors that play a role in how scholars decide whether to take family into the field or leave them at home?</a:t>
            </a:r>
          </a:p>
          <a:p>
            <a:r>
              <a:rPr lang="en-US" dirty="0">
                <a:solidFill>
                  <a:srgbClr val="3366FF"/>
                </a:solidFill>
              </a:rPr>
              <a:t>What are some of the rewards and challenges that result from that decision?</a:t>
            </a:r>
          </a:p>
        </p:txBody>
      </p:sp>
    </p:spTree>
    <p:extLst>
      <p:ext uri="{BB962C8B-B14F-4D97-AF65-F5344CB8AC3E}">
        <p14:creationId xmlns:p14="http://schemas.microsoft.com/office/powerpoint/2010/main" val="31901191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3366FF"/>
                </a:solidFill>
              </a:rPr>
              <a:t>Findings</a:t>
            </a:r>
          </a:p>
        </p:txBody>
      </p:sp>
      <p:sp>
        <p:nvSpPr>
          <p:cNvPr id="3" name="Content Placeholder 2"/>
          <p:cNvSpPr>
            <a:spLocks noGrp="1"/>
          </p:cNvSpPr>
          <p:nvPr>
            <p:ph idx="1"/>
          </p:nvPr>
        </p:nvSpPr>
        <p:spPr/>
        <p:txBody>
          <a:bodyPr>
            <a:normAutofit/>
          </a:bodyPr>
          <a:lstStyle/>
          <a:p>
            <a:r>
              <a:rPr lang="en-US" dirty="0">
                <a:solidFill>
                  <a:srgbClr val="3366FF"/>
                </a:solidFill>
              </a:rPr>
              <a:t>Several factors explain one’s choice about whether to take children/family members to the field: </a:t>
            </a:r>
          </a:p>
          <a:p>
            <a:pPr lvl="1"/>
            <a:r>
              <a:rPr lang="en-US" dirty="0">
                <a:solidFill>
                  <a:srgbClr val="3366FF"/>
                </a:solidFill>
              </a:rPr>
              <a:t>	cost</a:t>
            </a:r>
          </a:p>
          <a:p>
            <a:pPr lvl="1"/>
            <a:r>
              <a:rPr lang="en-US" dirty="0">
                <a:solidFill>
                  <a:srgbClr val="3366FF"/>
                </a:solidFill>
              </a:rPr>
              <a:t>	availability of high quality and reliable childcare </a:t>
            </a:r>
          </a:p>
          <a:p>
            <a:pPr lvl="1"/>
            <a:r>
              <a:rPr lang="en-US" dirty="0">
                <a:solidFill>
                  <a:srgbClr val="3366FF"/>
                </a:solidFill>
              </a:rPr>
              <a:t>	family structure/age of children</a:t>
            </a:r>
          </a:p>
          <a:p>
            <a:pPr lvl="1"/>
            <a:r>
              <a:rPr lang="en-US" dirty="0">
                <a:solidFill>
                  <a:srgbClr val="3366FF"/>
                </a:solidFill>
              </a:rPr>
              <a:t>	safety</a:t>
            </a:r>
          </a:p>
        </p:txBody>
      </p:sp>
    </p:spTree>
    <p:extLst>
      <p:ext uri="{BB962C8B-B14F-4D97-AF65-F5344CB8AC3E}">
        <p14:creationId xmlns:p14="http://schemas.microsoft.com/office/powerpoint/2010/main" val="28052198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3366FF"/>
                </a:solidFill>
              </a:rPr>
              <a:t>Findings</a:t>
            </a:r>
          </a:p>
        </p:txBody>
      </p:sp>
      <p:sp>
        <p:nvSpPr>
          <p:cNvPr id="3" name="Content Placeholder 2"/>
          <p:cNvSpPr>
            <a:spLocks noGrp="1"/>
          </p:cNvSpPr>
          <p:nvPr>
            <p:ph idx="1"/>
          </p:nvPr>
        </p:nvSpPr>
        <p:spPr/>
        <p:txBody>
          <a:bodyPr>
            <a:normAutofit/>
          </a:bodyPr>
          <a:lstStyle/>
          <a:p>
            <a:r>
              <a:rPr lang="en-US" dirty="0">
                <a:solidFill>
                  <a:srgbClr val="3366FF"/>
                </a:solidFill>
              </a:rPr>
              <a:t>Several factors explain one’s choice about whether to take children/family members to the field: </a:t>
            </a:r>
          </a:p>
          <a:p>
            <a:pPr lvl="1"/>
            <a:r>
              <a:rPr lang="en-US" dirty="0">
                <a:solidFill>
                  <a:srgbClr val="3366FF"/>
                </a:solidFill>
              </a:rPr>
              <a:t>	</a:t>
            </a:r>
            <a:r>
              <a:rPr lang="en-US" b="1" dirty="0">
                <a:solidFill>
                  <a:srgbClr val="3366FF"/>
                </a:solidFill>
              </a:rPr>
              <a:t>cost</a:t>
            </a:r>
          </a:p>
          <a:p>
            <a:pPr lvl="1"/>
            <a:r>
              <a:rPr lang="en-US" dirty="0">
                <a:solidFill>
                  <a:srgbClr val="3366FF"/>
                </a:solidFill>
              </a:rPr>
              <a:t>	availability of high quality and reliable childcare </a:t>
            </a:r>
          </a:p>
          <a:p>
            <a:pPr lvl="1"/>
            <a:r>
              <a:rPr lang="en-US" dirty="0">
                <a:solidFill>
                  <a:srgbClr val="3366FF"/>
                </a:solidFill>
              </a:rPr>
              <a:t>	family structure/age of children</a:t>
            </a:r>
          </a:p>
          <a:p>
            <a:pPr lvl="1"/>
            <a:r>
              <a:rPr lang="en-US" dirty="0">
                <a:solidFill>
                  <a:srgbClr val="3366FF"/>
                </a:solidFill>
              </a:rPr>
              <a:t>	safety</a:t>
            </a:r>
          </a:p>
          <a:p>
            <a:pPr marL="457200" lvl="1" indent="0">
              <a:buNone/>
            </a:pPr>
            <a:endParaRPr lang="en-US" dirty="0">
              <a:solidFill>
                <a:srgbClr val="3366FF"/>
              </a:solidFill>
            </a:endParaRPr>
          </a:p>
        </p:txBody>
      </p:sp>
    </p:spTree>
    <p:extLst>
      <p:ext uri="{BB962C8B-B14F-4D97-AF65-F5344CB8AC3E}">
        <p14:creationId xmlns:p14="http://schemas.microsoft.com/office/powerpoint/2010/main" val="28911700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3366FF"/>
                </a:solidFill>
              </a:rPr>
              <a:t>Findings</a:t>
            </a:r>
          </a:p>
        </p:txBody>
      </p:sp>
      <p:sp>
        <p:nvSpPr>
          <p:cNvPr id="3" name="Content Placeholder 2"/>
          <p:cNvSpPr>
            <a:spLocks noGrp="1"/>
          </p:cNvSpPr>
          <p:nvPr>
            <p:ph idx="1"/>
          </p:nvPr>
        </p:nvSpPr>
        <p:spPr/>
        <p:txBody>
          <a:bodyPr>
            <a:normAutofit/>
          </a:bodyPr>
          <a:lstStyle/>
          <a:p>
            <a:r>
              <a:rPr lang="en-US" dirty="0">
                <a:solidFill>
                  <a:srgbClr val="3366FF"/>
                </a:solidFill>
              </a:rPr>
              <a:t>Several factors explain one’s choice about whether to take children/family members to the field: </a:t>
            </a:r>
          </a:p>
          <a:p>
            <a:pPr lvl="1"/>
            <a:r>
              <a:rPr lang="en-US" dirty="0">
                <a:solidFill>
                  <a:srgbClr val="3366FF"/>
                </a:solidFill>
              </a:rPr>
              <a:t>	cost</a:t>
            </a:r>
          </a:p>
          <a:p>
            <a:pPr lvl="1"/>
            <a:r>
              <a:rPr lang="en-US" dirty="0">
                <a:solidFill>
                  <a:srgbClr val="3366FF"/>
                </a:solidFill>
              </a:rPr>
              <a:t>	</a:t>
            </a:r>
            <a:r>
              <a:rPr lang="en-US" b="1" dirty="0">
                <a:solidFill>
                  <a:srgbClr val="3366FF"/>
                </a:solidFill>
              </a:rPr>
              <a:t>availability of high quality and reliable childcare </a:t>
            </a:r>
          </a:p>
          <a:p>
            <a:pPr lvl="1"/>
            <a:r>
              <a:rPr lang="en-US" dirty="0">
                <a:solidFill>
                  <a:srgbClr val="3366FF"/>
                </a:solidFill>
              </a:rPr>
              <a:t>	family structure/age of children</a:t>
            </a:r>
          </a:p>
          <a:p>
            <a:pPr lvl="1"/>
            <a:r>
              <a:rPr lang="en-US" dirty="0">
                <a:solidFill>
                  <a:srgbClr val="3366FF"/>
                </a:solidFill>
              </a:rPr>
              <a:t>	safety</a:t>
            </a:r>
          </a:p>
        </p:txBody>
      </p:sp>
    </p:spTree>
    <p:extLst>
      <p:ext uri="{BB962C8B-B14F-4D97-AF65-F5344CB8AC3E}">
        <p14:creationId xmlns:p14="http://schemas.microsoft.com/office/powerpoint/2010/main" val="11788150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3366FF"/>
                </a:solidFill>
              </a:rPr>
              <a:t>Findings</a:t>
            </a:r>
          </a:p>
        </p:txBody>
      </p:sp>
      <p:sp>
        <p:nvSpPr>
          <p:cNvPr id="3" name="Content Placeholder 2"/>
          <p:cNvSpPr>
            <a:spLocks noGrp="1"/>
          </p:cNvSpPr>
          <p:nvPr>
            <p:ph idx="1"/>
          </p:nvPr>
        </p:nvSpPr>
        <p:spPr/>
        <p:txBody>
          <a:bodyPr>
            <a:normAutofit/>
          </a:bodyPr>
          <a:lstStyle/>
          <a:p>
            <a:r>
              <a:rPr lang="en-US" dirty="0">
                <a:solidFill>
                  <a:srgbClr val="3366FF"/>
                </a:solidFill>
              </a:rPr>
              <a:t>Several factors explain one’s choice about whether to take children/family members to the field: </a:t>
            </a:r>
          </a:p>
          <a:p>
            <a:pPr lvl="1"/>
            <a:r>
              <a:rPr lang="en-US" dirty="0">
                <a:solidFill>
                  <a:srgbClr val="3366FF"/>
                </a:solidFill>
              </a:rPr>
              <a:t>	cost</a:t>
            </a:r>
          </a:p>
          <a:p>
            <a:pPr lvl="1"/>
            <a:r>
              <a:rPr lang="en-US" dirty="0">
                <a:solidFill>
                  <a:srgbClr val="3366FF"/>
                </a:solidFill>
              </a:rPr>
              <a:t>	availability of high quality and reliable childcare </a:t>
            </a:r>
          </a:p>
          <a:p>
            <a:pPr lvl="1"/>
            <a:r>
              <a:rPr lang="en-US" dirty="0">
                <a:solidFill>
                  <a:srgbClr val="3366FF"/>
                </a:solidFill>
              </a:rPr>
              <a:t>	</a:t>
            </a:r>
            <a:r>
              <a:rPr lang="en-US" b="1" dirty="0">
                <a:solidFill>
                  <a:srgbClr val="3366FF"/>
                </a:solidFill>
              </a:rPr>
              <a:t>family structure/age of children</a:t>
            </a:r>
          </a:p>
          <a:p>
            <a:pPr lvl="1"/>
            <a:r>
              <a:rPr lang="en-US" dirty="0">
                <a:solidFill>
                  <a:srgbClr val="3366FF"/>
                </a:solidFill>
              </a:rPr>
              <a:t>	safety</a:t>
            </a:r>
          </a:p>
        </p:txBody>
      </p:sp>
    </p:spTree>
    <p:extLst>
      <p:ext uri="{BB962C8B-B14F-4D97-AF65-F5344CB8AC3E}">
        <p14:creationId xmlns:p14="http://schemas.microsoft.com/office/powerpoint/2010/main" val="24485357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3366FF"/>
                </a:solidFill>
              </a:rPr>
              <a:t>Findings</a:t>
            </a:r>
          </a:p>
        </p:txBody>
      </p:sp>
      <p:sp>
        <p:nvSpPr>
          <p:cNvPr id="3" name="Content Placeholder 2"/>
          <p:cNvSpPr>
            <a:spLocks noGrp="1"/>
          </p:cNvSpPr>
          <p:nvPr>
            <p:ph idx="1"/>
          </p:nvPr>
        </p:nvSpPr>
        <p:spPr/>
        <p:txBody>
          <a:bodyPr>
            <a:normAutofit/>
          </a:bodyPr>
          <a:lstStyle/>
          <a:p>
            <a:r>
              <a:rPr lang="en-US" dirty="0">
                <a:solidFill>
                  <a:srgbClr val="3366FF"/>
                </a:solidFill>
              </a:rPr>
              <a:t>Several factors explain one’s choice about whether to take children/family members to the field: </a:t>
            </a:r>
          </a:p>
          <a:p>
            <a:pPr lvl="1"/>
            <a:r>
              <a:rPr lang="en-US" dirty="0">
                <a:solidFill>
                  <a:srgbClr val="3366FF"/>
                </a:solidFill>
              </a:rPr>
              <a:t>	cost</a:t>
            </a:r>
          </a:p>
          <a:p>
            <a:pPr lvl="1"/>
            <a:r>
              <a:rPr lang="en-US" dirty="0">
                <a:solidFill>
                  <a:srgbClr val="3366FF"/>
                </a:solidFill>
              </a:rPr>
              <a:t>	availability of high quality and reliable childcare </a:t>
            </a:r>
          </a:p>
          <a:p>
            <a:pPr lvl="1"/>
            <a:r>
              <a:rPr lang="en-US" dirty="0">
                <a:solidFill>
                  <a:srgbClr val="3366FF"/>
                </a:solidFill>
              </a:rPr>
              <a:t>	family structure/age of children</a:t>
            </a:r>
          </a:p>
          <a:p>
            <a:pPr lvl="1"/>
            <a:r>
              <a:rPr lang="en-US" dirty="0">
                <a:solidFill>
                  <a:srgbClr val="3366FF"/>
                </a:solidFill>
              </a:rPr>
              <a:t>	</a:t>
            </a:r>
            <a:r>
              <a:rPr lang="en-US" b="1" dirty="0">
                <a:solidFill>
                  <a:srgbClr val="3366FF"/>
                </a:solidFill>
              </a:rPr>
              <a:t>safety</a:t>
            </a:r>
          </a:p>
        </p:txBody>
      </p:sp>
    </p:spTree>
    <p:extLst>
      <p:ext uri="{BB962C8B-B14F-4D97-AF65-F5344CB8AC3E}">
        <p14:creationId xmlns:p14="http://schemas.microsoft.com/office/powerpoint/2010/main" val="26274759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rgbClr val="3366FF"/>
                </a:solidFill>
              </a:rPr>
              <a:t>“My kid found [a] rare species.” </a:t>
            </a:r>
          </a:p>
        </p:txBody>
      </p:sp>
      <p:sp>
        <p:nvSpPr>
          <p:cNvPr id="3" name="Content Placeholder 2"/>
          <p:cNvSpPr>
            <a:spLocks noGrp="1"/>
          </p:cNvSpPr>
          <p:nvPr>
            <p:ph idx="1"/>
          </p:nvPr>
        </p:nvSpPr>
        <p:spPr/>
        <p:txBody>
          <a:bodyPr>
            <a:normAutofit fontScale="62500" lnSpcReduction="20000"/>
          </a:bodyPr>
          <a:lstStyle/>
          <a:p>
            <a:r>
              <a:rPr lang="en-US" dirty="0">
                <a:solidFill>
                  <a:srgbClr val="3366FF"/>
                </a:solidFill>
              </a:rPr>
              <a:t>Benefits: family</a:t>
            </a:r>
          </a:p>
          <a:p>
            <a:pPr lvl="1"/>
            <a:r>
              <a:rPr lang="en-US" dirty="0">
                <a:solidFill>
                  <a:srgbClr val="3366FF"/>
                </a:solidFill>
              </a:rPr>
              <a:t>Bonding.</a:t>
            </a:r>
          </a:p>
          <a:p>
            <a:pPr lvl="1"/>
            <a:r>
              <a:rPr lang="en-US" dirty="0">
                <a:solidFill>
                  <a:srgbClr val="3366FF"/>
                </a:solidFill>
              </a:rPr>
              <a:t>Exposure to new places and cultures. </a:t>
            </a:r>
          </a:p>
          <a:p>
            <a:pPr lvl="1"/>
            <a:r>
              <a:rPr lang="en-US" dirty="0">
                <a:solidFill>
                  <a:srgbClr val="3366FF"/>
                </a:solidFill>
              </a:rPr>
              <a:t>“My kids have gotten to see the world and have learned more about different cultures than any school could teach them.  My youngest has lived on three continents and speaks two languages fluently as well as has some level of aptitude in three others.” </a:t>
            </a:r>
          </a:p>
          <a:p>
            <a:pPr lvl="1"/>
            <a:r>
              <a:rPr lang="en-US" dirty="0">
                <a:solidFill>
                  <a:srgbClr val="3366FF"/>
                </a:solidFill>
              </a:rPr>
              <a:t>Long-term career choices of (now) adult children.</a:t>
            </a:r>
          </a:p>
          <a:p>
            <a:pPr marL="457200" lvl="1" indent="0">
              <a:buNone/>
            </a:pPr>
            <a:endParaRPr lang="en-US" dirty="0">
              <a:solidFill>
                <a:srgbClr val="3366FF"/>
              </a:solidFill>
            </a:endParaRPr>
          </a:p>
          <a:p>
            <a:r>
              <a:rPr lang="en-US" dirty="0">
                <a:solidFill>
                  <a:srgbClr val="3366FF"/>
                </a:solidFill>
              </a:rPr>
              <a:t>Benefits: research agenda</a:t>
            </a:r>
          </a:p>
          <a:p>
            <a:pPr lvl="1"/>
            <a:r>
              <a:rPr lang="en-US" dirty="0">
                <a:solidFill>
                  <a:srgbClr val="3366FF"/>
                </a:solidFill>
              </a:rPr>
              <a:t>60% of our respondents did report a variety of positive effects on their research agenda.</a:t>
            </a:r>
          </a:p>
          <a:p>
            <a:pPr lvl="1"/>
            <a:r>
              <a:rPr lang="en-US" dirty="0">
                <a:solidFill>
                  <a:srgbClr val="3366FF"/>
                </a:solidFill>
              </a:rPr>
              <a:t>Reduced anxiety and guilt.</a:t>
            </a:r>
          </a:p>
          <a:p>
            <a:pPr lvl="1"/>
            <a:r>
              <a:rPr lang="en-US" dirty="0">
                <a:solidFill>
                  <a:srgbClr val="3366FF"/>
                </a:solidFill>
              </a:rPr>
              <a:t>Build trust with communities or improving connections with colleagues and interviewees. </a:t>
            </a:r>
          </a:p>
          <a:p>
            <a:pPr lvl="1"/>
            <a:r>
              <a:rPr lang="en-US" dirty="0">
                <a:solidFill>
                  <a:srgbClr val="3366FF"/>
                </a:solidFill>
              </a:rPr>
              <a:t>Extra set of eyes and hands.</a:t>
            </a:r>
          </a:p>
          <a:p>
            <a:pPr lvl="1"/>
            <a:endParaRPr lang="en-US" dirty="0"/>
          </a:p>
          <a:p>
            <a:endParaRPr lang="en-US" dirty="0"/>
          </a:p>
        </p:txBody>
      </p:sp>
    </p:spTree>
    <p:extLst>
      <p:ext uri="{BB962C8B-B14F-4D97-AF65-F5344CB8AC3E}">
        <p14:creationId xmlns:p14="http://schemas.microsoft.com/office/powerpoint/2010/main" val="23226636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3366FF"/>
                </a:solidFill>
              </a:rPr>
              <a:t>Summary of Conclusions</a:t>
            </a:r>
          </a:p>
        </p:txBody>
      </p:sp>
      <p:sp>
        <p:nvSpPr>
          <p:cNvPr id="3" name="Content Placeholder 2"/>
          <p:cNvSpPr>
            <a:spLocks noGrp="1"/>
          </p:cNvSpPr>
          <p:nvPr>
            <p:ph idx="1"/>
          </p:nvPr>
        </p:nvSpPr>
        <p:spPr>
          <a:xfrm>
            <a:off x="457200" y="1417638"/>
            <a:ext cx="8229600" cy="4708525"/>
          </a:xfrm>
        </p:spPr>
        <p:txBody>
          <a:bodyPr>
            <a:normAutofit fontScale="40000" lnSpcReduction="20000"/>
          </a:bodyPr>
          <a:lstStyle/>
          <a:p>
            <a:r>
              <a:rPr lang="en-US" sz="5100" dirty="0">
                <a:solidFill>
                  <a:srgbClr val="3366FF"/>
                </a:solidFill>
              </a:rPr>
              <a:t>There is no “one size fits all” way to balance fieldwork and family, many strategies work for academics and their children.</a:t>
            </a:r>
          </a:p>
          <a:p>
            <a:pPr marL="0" indent="0">
              <a:buNone/>
            </a:pPr>
            <a:endParaRPr lang="en-US" sz="5100" dirty="0">
              <a:solidFill>
                <a:srgbClr val="3366FF"/>
              </a:solidFill>
            </a:endParaRPr>
          </a:p>
          <a:p>
            <a:r>
              <a:rPr lang="en-US" sz="5100" dirty="0">
                <a:solidFill>
                  <a:srgbClr val="3366FF"/>
                </a:solidFill>
              </a:rPr>
              <a:t>Men and women likely experience the demand to do fieldwork differently. This suggests that underlying biases are built in to any academic career that demands regular fieldwork. These previously hidden biases are made visible by this study. </a:t>
            </a:r>
          </a:p>
          <a:p>
            <a:pPr marL="0" indent="0">
              <a:buNone/>
            </a:pPr>
            <a:endParaRPr lang="en-US" sz="5100" dirty="0">
              <a:solidFill>
                <a:srgbClr val="3366FF"/>
              </a:solidFill>
            </a:endParaRPr>
          </a:p>
          <a:p>
            <a:pPr lvl="0"/>
            <a:r>
              <a:rPr lang="en-US" sz="5100" dirty="0">
                <a:solidFill>
                  <a:srgbClr val="3366FF"/>
                </a:solidFill>
              </a:rPr>
              <a:t>Bringing children to the field and leaving children at home with loving caregivers both provide important and sometimes unexpected benefits to our research and children. </a:t>
            </a:r>
          </a:p>
          <a:p>
            <a:pPr marL="0" lvl="0" indent="0">
              <a:buNone/>
            </a:pPr>
            <a:endParaRPr lang="en-US" sz="5100" dirty="0">
              <a:solidFill>
                <a:srgbClr val="3366FF"/>
              </a:solidFill>
            </a:endParaRPr>
          </a:p>
          <a:p>
            <a:r>
              <a:rPr lang="en-US" sz="5100" dirty="0">
                <a:solidFill>
                  <a:srgbClr val="3366FF"/>
                </a:solidFill>
              </a:rPr>
              <a:t>Institutional support for dependents and awareness from colleagues would go a long way in helping parents, especially women, manage the competing demands of family, fieldwork, and promotions. </a:t>
            </a:r>
            <a:endParaRPr lang="en-US" dirty="0"/>
          </a:p>
        </p:txBody>
      </p:sp>
    </p:spTree>
    <p:extLst>
      <p:ext uri="{BB962C8B-B14F-4D97-AF65-F5344CB8AC3E}">
        <p14:creationId xmlns:p14="http://schemas.microsoft.com/office/powerpoint/2010/main" val="393989183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1745</TotalTime>
  <Words>858</Words>
  <Application>Microsoft Macintosh PowerPoint</Application>
  <PresentationFormat>On-screen Show (4:3)</PresentationFormat>
  <Paragraphs>174</Paragraphs>
  <Slides>16</Slides>
  <Notes>15</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16</vt:i4>
      </vt:variant>
    </vt:vector>
  </HeadingPairs>
  <TitlesOfParts>
    <vt:vector size="21" baseType="lpstr">
      <vt:lpstr>Arial</vt:lpstr>
      <vt:lpstr>Calibri</vt:lpstr>
      <vt:lpstr>Cambria</vt:lpstr>
      <vt:lpstr>Office Theme</vt:lpstr>
      <vt:lpstr>Document</vt:lpstr>
      <vt:lpstr>Archaeological Fieldwork and Family Life: Assessing the Challenges and the Rewards</vt:lpstr>
      <vt:lpstr>PowerPoint Presentation</vt:lpstr>
      <vt:lpstr>Archaeological Fieldwork and Family Life: Assessing the Challenges and the Rewards</vt:lpstr>
      <vt:lpstr>Gretchen’s story</vt:lpstr>
      <vt:lpstr>Methodology</vt:lpstr>
      <vt:lpstr>Methodology</vt:lpstr>
      <vt:lpstr>Perceptions of the Balance</vt:lpstr>
      <vt:lpstr>Gender </vt:lpstr>
      <vt:lpstr>Making the Decision</vt:lpstr>
      <vt:lpstr>Findings</vt:lpstr>
      <vt:lpstr>Findings</vt:lpstr>
      <vt:lpstr>Findings</vt:lpstr>
      <vt:lpstr>Findings</vt:lpstr>
      <vt:lpstr>Findings</vt:lpstr>
      <vt:lpstr>“My kid found [a] rare species.” </vt:lpstr>
      <vt:lpstr>Summary of Conclusions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Conducting Fieldwork with Families </dc:title>
  <dc:creator>Stephanie McNulty</dc:creator>
  <cp:lastModifiedBy>Microsoft Office User</cp:lastModifiedBy>
  <cp:revision>51</cp:revision>
  <cp:lastPrinted>2016-12-01T21:20:12Z</cp:lastPrinted>
  <dcterms:created xsi:type="dcterms:W3CDTF">2016-11-22T15:01:57Z</dcterms:created>
  <dcterms:modified xsi:type="dcterms:W3CDTF">2020-08-25T17:44:32Z</dcterms:modified>
</cp:coreProperties>
</file>